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0" r:id="rId4"/>
    <p:sldMasterId id="2147483673" r:id="rId5"/>
  </p:sldMasterIdLst>
  <p:notesMasterIdLst>
    <p:notesMasterId r:id="rId21"/>
  </p:notesMasterIdLst>
  <p:sldIdLst>
    <p:sldId id="256" r:id="rId6"/>
    <p:sldId id="257" r:id="rId7"/>
    <p:sldId id="258" r:id="rId8"/>
    <p:sldId id="273" r:id="rId9"/>
    <p:sldId id="270" r:id="rId10"/>
    <p:sldId id="272" r:id="rId11"/>
    <p:sldId id="3283" r:id="rId12"/>
    <p:sldId id="260" r:id="rId13"/>
    <p:sldId id="261" r:id="rId14"/>
    <p:sldId id="269" r:id="rId15"/>
    <p:sldId id="265" r:id="rId16"/>
    <p:sldId id="262" r:id="rId17"/>
    <p:sldId id="263" r:id="rId18"/>
    <p:sldId id="264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4"/>
    <p:restoredTop sz="94687"/>
  </p:normalViewPr>
  <p:slideViewPr>
    <p:cSldViewPr snapToGrid="0">
      <p:cViewPr varScale="1">
        <p:scale>
          <a:sx n="188" d="100"/>
          <a:sy n="188" d="100"/>
        </p:scale>
        <p:origin x="22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D441E-A421-43E7-9E92-24A0EAE533A8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433EA-55A6-4452-AA4C-DBF22406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433EA-55A6-4452-AA4C-DBF224068E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5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8A2E8-6103-A64F-B06C-49B2F099CE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998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8A2E8-6103-A64F-B06C-49B2F099CE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63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9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0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3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1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7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12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02936"/>
            <a:ext cx="10058400" cy="4766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70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28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71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25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54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90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49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51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96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561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 with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B16BA09-5E0E-9342-7B5F-208FB49230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14" name="Background">
            <a:extLst>
              <a:ext uri="{FF2B5EF4-FFF2-40B4-BE49-F238E27FC236}">
                <a16:creationId xmlns:a16="http://schemas.microsoft.com/office/drawing/2014/main" id="{839A0678-D339-25B7-6999-A7B668AB1E9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11000">
                <a:schemeClr val="bg1">
                  <a:alpha val="0"/>
                </a:schemeClr>
              </a:gs>
              <a:gs pos="51000">
                <a:schemeClr val="bg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79776-6271-610E-408A-1979D992DF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7769" y="3160800"/>
            <a:ext cx="10733505" cy="1782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CFD3E-F412-8675-6657-903BBC4AEE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70360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BC2F6-5F98-FD07-6484-736D32FD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008400"/>
            <a:ext cx="5195025" cy="180000"/>
          </a:xfrm>
        </p:spPr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555C37E-A1C6-4459-9E67-8F853AD043DA}" type="datetime4">
              <a:rPr lang="en-US" smtClean="0"/>
              <a:pPr/>
              <a:t>January 26, 2024</a:t>
            </a:fld>
            <a:endParaRPr lang="en-US" dirty="0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Line top Placeholder 20">
            <a:extLst>
              <a:ext uri="{FF2B5EF4-FFF2-40B4-BE49-F238E27FC236}">
                <a16:creationId xmlns:a16="http://schemas.microsoft.com/office/drawing/2014/main" id="{429036CE-F069-70FC-AB80-D514C7A6E5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F62758-C109-9421-029F-4D65AB2D2D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725" y="5568027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4E07CEB-1ACA-B0DC-CACD-3717AF286F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5785044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91303964" name="Picture 19" descr="{&quot;templafy&quot;:{&quot;id&quot;:&quot;fb03c652-f140-4034-afd2-7e1d00a3c949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69" y="669969"/>
            <a:ext cx="5084504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6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3906">
          <p15:clr>
            <a:srgbClr val="8F8F8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 with Shield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4CDB109-2703-E004-DAD3-0A9F90171F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C7E38D-B81D-FC40-15B1-DC990195C275}"/>
              </a:ext>
            </a:extLst>
          </p:cNvPr>
          <p:cNvSpPr/>
          <p:nvPr userDrawn="1"/>
        </p:nvSpPr>
        <p:spPr>
          <a:xfrm rot="10800000">
            <a:off x="-1" y="-1"/>
            <a:ext cx="12178055" cy="6857999"/>
          </a:xfrm>
          <a:prstGeom prst="rect">
            <a:avLst/>
          </a:prstGeom>
          <a:gradFill flip="none" rotWithShape="1">
            <a:gsLst>
              <a:gs pos="94000">
                <a:schemeClr val="accent3"/>
              </a:gs>
              <a:gs pos="0">
                <a:schemeClr val="accent1">
                  <a:alpha val="0"/>
                </a:schemeClr>
              </a:gs>
              <a:gs pos="71000">
                <a:srgbClr val="15417F"/>
              </a:gs>
              <a:gs pos="43000">
                <a:schemeClr val="accent1">
                  <a:alpha val="96549"/>
                </a:schemeClr>
              </a:gs>
              <a:gs pos="16000">
                <a:schemeClr val="accent1"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79776-6271-610E-408A-1979D992DF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60800"/>
            <a:ext cx="10733505" cy="1782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CFD3E-F412-8675-6657-903BBC4AEE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70360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rgbClr val="9EC3E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BC2F6-5F98-FD07-6484-736D32FD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008400"/>
            <a:ext cx="5195025" cy="18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555C37E-A1C6-4459-9E67-8F853AD043DA}" type="datetime4">
              <a:rPr lang="en-US" smtClean="0"/>
              <a:pPr/>
              <a:t>January 26, 2024</a:t>
            </a:fld>
            <a:endParaRPr lang="en-US" dirty="0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Line top Placeholder 20">
            <a:extLst>
              <a:ext uri="{FF2B5EF4-FFF2-40B4-BE49-F238E27FC236}">
                <a16:creationId xmlns:a16="http://schemas.microsoft.com/office/drawing/2014/main" id="{429036CE-F069-70FC-AB80-D514C7A6E5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F62758-C109-9421-029F-4D65AB2D2D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000" y="5568027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4E07CEB-1ACA-B0DC-CACD-3717AF286F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5785044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703241902" name="Picture 7" descr="{&quot;templafy&quot;:{&quot;id&quot;:&quot;186229f9-c415-4e92-bd4c-500ba016fca8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69" y="669969"/>
            <a:ext cx="5084504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83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8F8F8F"/>
          </p15:clr>
        </p15:guide>
        <p15:guide id="2" orient="horz" pos="3906">
          <p15:clr>
            <a:srgbClr val="8F8F8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 with Confidential Statement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C753663D-E098-B93B-3E15-3DB8D2D8F8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5AB2CE-B33D-1B37-2E06-5DF32D905889}"/>
              </a:ext>
            </a:extLst>
          </p:cNvPr>
          <p:cNvSpPr/>
          <p:nvPr userDrawn="1"/>
        </p:nvSpPr>
        <p:spPr>
          <a:xfrm rot="10800000">
            <a:off x="0" y="1"/>
            <a:ext cx="12178055" cy="5557138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>
                  <a:alpha val="0"/>
                </a:schemeClr>
              </a:gs>
              <a:gs pos="71000">
                <a:srgbClr val="15417F"/>
              </a:gs>
              <a:gs pos="51000">
                <a:schemeClr val="accent1">
                  <a:alpha val="90000"/>
                </a:schemeClr>
              </a:gs>
              <a:gs pos="16000">
                <a:schemeClr val="accent1"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79776-6271-610E-408A-1979D992DF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015152"/>
            <a:ext cx="10733505" cy="1296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CFD3E-F412-8675-6657-903BBC4AEE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60055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rgbClr val="9EC3E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BC2F6-5F98-FD07-6484-736D32FD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4941020"/>
            <a:ext cx="5195025" cy="18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555C37E-A1C6-4459-9E67-8F853AD043DA}" type="datetime4">
              <a:rPr lang="en-US" smtClean="0"/>
              <a:pPr/>
              <a:t>January 26, 2024</a:t>
            </a:fld>
            <a:endParaRPr lang="en-US" dirty="0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F62758-C109-9421-029F-4D65AB2D2D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000" y="4501247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4E07CEB-1ACA-B0DC-CACD-3717AF286F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4717543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A22EB-BD03-D54C-510B-9450ECC7F9DD}"/>
              </a:ext>
            </a:extLst>
          </p:cNvPr>
          <p:cNvSpPr/>
          <p:nvPr userDrawn="1"/>
        </p:nvSpPr>
        <p:spPr bwMode="auto">
          <a:xfrm>
            <a:off x="0" y="5566321"/>
            <a:ext cx="12192000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Line top Placeholder 20">
            <a:extLst>
              <a:ext uri="{FF2B5EF4-FFF2-40B4-BE49-F238E27FC236}">
                <a16:creationId xmlns:a16="http://schemas.microsoft.com/office/drawing/2014/main" id="{BDD14DD9-CE12-CB1D-F34C-E1CF891B53B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530321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1FCB7A-8CF2-FF56-27FD-1990B8CFF15A}"/>
              </a:ext>
            </a:extLst>
          </p:cNvPr>
          <p:cNvSpPr txBox="1">
            <a:spLocks/>
          </p:cNvSpPr>
          <p:nvPr userDrawn="1"/>
        </p:nvSpPr>
        <p:spPr>
          <a:xfrm>
            <a:off x="635001" y="6139752"/>
            <a:ext cx="10827546" cy="271145"/>
          </a:xfrm>
          <a:prstGeom prst="rect">
            <a:avLst/>
          </a:prstGeom>
        </p:spPr>
        <p:txBody>
          <a:bodyPr/>
          <a:lstStyle>
            <a:lvl1pPr marL="136800" indent="-136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Calibri Light" panose="020F0302020204030204" pitchFamily="34" charset="0"/>
              <a:buChar char="•"/>
              <a:defRPr sz="1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73600" indent="-136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00"/>
              </a:spcAft>
              <a:buClr>
                <a:srgbClr val="9EC3E1"/>
              </a:buClr>
              <a:buFont typeface="Calibri Light" panose="020F0302020204030204" pitchFamily="34" charset="0"/>
              <a:buChar char="•"/>
              <a:defRPr sz="16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410400" indent="-1368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Calibri Light" panose="020F0302020204030204" pitchFamily="34" charset="0"/>
              <a:buChar char="•"/>
              <a:defRPr sz="16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Calibri Light" panose="020F0302020204030204" pitchFamily="34" charset="0"/>
              <a:buChar char="​"/>
              <a:defRPr sz="2800" b="1" kern="1200" cap="all" spc="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 Light" panose="020F0302020204030204" pitchFamily="34" charset="0"/>
              <a:buChar char="​"/>
              <a:tabLst/>
              <a:defRPr sz="1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Font typeface="Berlingske Serif Text Office"/>
              <a:buNone/>
              <a:defRPr sz="1600" b="1" kern="1200" cap="all" spc="1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Calibri Light" panose="020F0302020204030204" pitchFamily="34" charset="0"/>
              <a:buChar char="​"/>
              <a:tabLst/>
              <a:defRPr sz="1200" b="0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36800" marR="0" indent="-1368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4000"/>
              </a:lnSpc>
              <a:spcBef>
                <a:spcPts val="1200"/>
              </a:spcBef>
              <a:spcAft>
                <a:spcPts val="1200"/>
              </a:spcAft>
              <a:buFont typeface="Calibri Light" panose="020F0302020204030204" pitchFamily="34" charset="0"/>
              <a:buChar char="​"/>
              <a:defRPr sz="7500" kern="1200" cap="all" baseline="0">
                <a:solidFill>
                  <a:srgbClr val="D8E7F3"/>
                </a:solidFill>
                <a:latin typeface="+mj-lt"/>
                <a:ea typeface="+mn-ea"/>
                <a:cs typeface="+mn-cs"/>
              </a:defRPr>
            </a:lvl9pPr>
          </a:lstStyle>
          <a:p>
            <a:pPr lvl="6"/>
            <a:r>
              <a:rPr lang="en-GB" sz="1000" b="1" dirty="0"/>
              <a:t>CONFIDENTIAL – DO NOT DISTRIBUTE: </a:t>
            </a:r>
            <a:r>
              <a:rPr lang="en-GB" sz="1000" dirty="0"/>
              <a:t>This presentation contains confidential information and is presented only with the understanding that it’s contents and ideas with not be shared with external groups.</a:t>
            </a:r>
          </a:p>
        </p:txBody>
      </p:sp>
      <p:pic>
        <p:nvPicPr>
          <p:cNvPr id="1807080933" name="Picture 4" descr="{&quot;templafy&quot;:{&quot;id&quot;:&quot;00de0ca2-f96c-47df-8ccc-31f13876e4cc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69" y="669969"/>
            <a:ext cx="5084504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43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8F8F8F"/>
          </p15:clr>
        </p15:guide>
        <p15:guide id="2" orient="horz" pos="3974">
          <p15:clr>
            <a:srgbClr val="8F8F8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D420-908F-5B61-4A62-D08775D7B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720000"/>
            <a:ext cx="3344400" cy="54144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dirty="0"/>
              <a:t>Click to add Agenda title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73473-00D3-EA4E-9912-9AFB4C8B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E47-E74D-FD10-F0BD-556D34D4E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0091B6-D998-5867-4730-E29A7BBC327C}"/>
              </a:ext>
            </a:extLst>
          </p:cNvPr>
          <p:cNvCxnSpPr>
            <a:cxnSpLocks/>
          </p:cNvCxnSpPr>
          <p:nvPr userDrawn="1"/>
        </p:nvCxnSpPr>
        <p:spPr>
          <a:xfrm>
            <a:off x="4254919" y="719138"/>
            <a:ext cx="0" cy="5418137"/>
          </a:xfrm>
          <a:prstGeom prst="line">
            <a:avLst/>
          </a:prstGeom>
          <a:ln w="254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FDBB6-507E-07B9-8F7A-2FF96DCC72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200" y="720000"/>
            <a:ext cx="5040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0BD2689-42EB-47E4-CA47-227CF851A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0800" y="720000"/>
            <a:ext cx="59688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en-GB" dirty="0"/>
              <a:t>Click to add agenda point, one line</a:t>
            </a:r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3638FD4C-1242-FA12-1AE1-9624BF414B2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33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5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D420-908F-5B61-4A62-D08775D7B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720000"/>
            <a:ext cx="3344400" cy="54144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Agenda title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73473-00D3-EA4E-9912-9AFB4C8B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E47-E74D-FD10-F0BD-556D34D4E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0091B6-D998-5867-4730-E29A7BBC327C}"/>
              </a:ext>
            </a:extLst>
          </p:cNvPr>
          <p:cNvCxnSpPr>
            <a:cxnSpLocks/>
          </p:cNvCxnSpPr>
          <p:nvPr userDrawn="1"/>
        </p:nvCxnSpPr>
        <p:spPr>
          <a:xfrm>
            <a:off x="4254919" y="719138"/>
            <a:ext cx="0" cy="5418137"/>
          </a:xfrm>
          <a:prstGeom prst="line">
            <a:avLst/>
          </a:prstGeom>
          <a:ln w="254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FDBB6-507E-07B9-8F7A-2FF96DCC72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200" y="720000"/>
            <a:ext cx="5040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rgbClr val="9EC3E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rgbClr val="9EC3E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0BD2689-42EB-47E4-CA47-227CF851A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0800" y="720000"/>
            <a:ext cx="59688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dirty="0"/>
              <a:t>Click to add agenda point, one line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F71C5786-03E4-BADA-2C63-BC735E4C49C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Footers" descr="{&quot;templafy&quot;:{&quot;id&quot;:&quot;c3a5e923-b36c-4b91-851e-9305afb8a8e9&quot;}}">
            <a:extLst>
              <a:ext uri="{FF2B5EF4-FFF2-40B4-BE49-F238E27FC236}">
                <a16:creationId xmlns:a16="http://schemas.microsoft.com/office/drawing/2014/main" id="{7F5AAA95-4262-DACC-6539-F83764B3EBBF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323819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5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070000"/>
            <a:ext cx="7408800" cy="4068000"/>
          </a:xfrm>
        </p:spPr>
        <p:txBody>
          <a:bodyPr anchor="t" anchorCtr="0">
            <a:noAutofit/>
          </a:bodyPr>
          <a:lstStyle>
            <a:lvl1pPr algn="l">
              <a:lnSpc>
                <a:spcPct val="70000"/>
              </a:lnSpc>
              <a:defRPr sz="8800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720000"/>
            <a:ext cx="7408800" cy="990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8800" b="1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Line top Placeholder 20">
            <a:extLst>
              <a:ext uri="{FF2B5EF4-FFF2-40B4-BE49-F238E27FC236}">
                <a16:creationId xmlns:a16="http://schemas.microsoft.com/office/drawing/2014/main" id="{A191D59F-2E4F-9DFD-FEAC-7FF6480D86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26988C-588C-2C8A-2DC0-5D2C99DF44FE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F47F8-2FA5-B3C4-62D6-146B019264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7C09ABE0-4AC7-DE98-E246-798BA091147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9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36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4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11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C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070000"/>
            <a:ext cx="7408800" cy="4068000"/>
          </a:xfrm>
        </p:spPr>
        <p:txBody>
          <a:bodyPr anchor="t" anchorCtr="0">
            <a:noAutofit/>
          </a:bodyPr>
          <a:lstStyle>
            <a:lvl1pPr algn="l">
              <a:lnSpc>
                <a:spcPct val="70000"/>
              </a:lnSpc>
              <a:defRPr sz="8800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720000"/>
            <a:ext cx="7408800" cy="990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8800" b="1" cap="none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26/01/2024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7AE78B8-0EB3-C024-37F4-F509882235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Footers" descr="{&quot;templafy&quot;:{&quot;id&quot;:&quot;42c188d9-4ca5-45a5-87ad-6c00ef2ce227&quot;}}">
            <a:extLst>
              <a:ext uri="{FF2B5EF4-FFF2-40B4-BE49-F238E27FC236}">
                <a16:creationId xmlns:a16="http://schemas.microsoft.com/office/drawing/2014/main" id="{5AE369FE-ED76-6EEE-3247-2A919AD7045B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847637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36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26/01/2024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18E4D93D-2A45-24EA-FE18-43B286D00E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Footers" descr="{&quot;templafy&quot;:{&quot;id&quot;:&quot;e66fbddf-e7c7-49c2-946c-57a2d1d3efc3&quot;}}">
            <a:extLst>
              <a:ext uri="{FF2B5EF4-FFF2-40B4-BE49-F238E27FC236}">
                <a16:creationId xmlns:a16="http://schemas.microsoft.com/office/drawing/2014/main" id="{A24A8258-9B07-0170-490D-F13D7253F271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09344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26/01/2024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EEFCB10F-81AA-2405-D116-45EC5887718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Footers" descr="{&quot;templafy&quot;:{&quot;id&quot;:&quot;68f120ca-9d53-4ded-92a6-fa54b995fcfe&quot;}}">
            <a:extLst>
              <a:ext uri="{FF2B5EF4-FFF2-40B4-BE49-F238E27FC236}">
                <a16:creationId xmlns:a16="http://schemas.microsoft.com/office/drawing/2014/main" id="{A5498BB6-9C05-CEB9-2389-021308A18C51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705313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F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26/01/2024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5CB14299-9B5F-BF3A-D63A-A282BCE062E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Footers" descr="{&quot;templafy&quot;:{&quot;id&quot;:&quot;ac3c8d63-dcb1-4a96-b837-b2959133418a&quot;}}">
            <a:extLst>
              <a:ext uri="{FF2B5EF4-FFF2-40B4-BE49-F238E27FC236}">
                <a16:creationId xmlns:a16="http://schemas.microsoft.com/office/drawing/2014/main" id="{F9DD6C23-C8F9-1547-9614-BEBD6DAFD0D9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322862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26/01/2024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82F1C1D4-A570-C8D4-71E4-37223819B6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Footers" descr="{&quot;templafy&quot;:{&quot;id&quot;:&quot;42f937ca-0090-425c-94c6-4499b27e3cc0&quot;}}">
            <a:extLst>
              <a:ext uri="{FF2B5EF4-FFF2-40B4-BE49-F238E27FC236}">
                <a16:creationId xmlns:a16="http://schemas.microsoft.com/office/drawing/2014/main" id="{EBCD5668-E220-BAC0-653D-1464F2010891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525902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H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D7BCF-4AAC-B46A-F7F9-430053F8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14EBF-5BDF-4CA4-90C8-3F84A21DF94B}" type="datetimeFigureOut">
              <a:rPr lang="en-GB" smtClean="0"/>
              <a:pPr/>
              <a:t>26/01/2024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7CD447B1-6CDF-7A26-7C65-539832BE142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Footers" descr="{&quot;templafy&quot;:{&quot;id&quot;:&quot;864e36b0-4aa1-4a5d-91c3-8fd2439d2771&quot;}}">
            <a:extLst>
              <a:ext uri="{FF2B5EF4-FFF2-40B4-BE49-F238E27FC236}">
                <a16:creationId xmlns:a16="http://schemas.microsoft.com/office/drawing/2014/main" id="{91EF78B0-9F03-F314-B042-2A9C780D80D5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1410801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713598"/>
            <a:ext cx="10752000" cy="4424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0299-CA6B-4E8C-BCCE-DD62263A5EED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532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58B4-61FE-4B6E-9387-39B058629E66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1075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653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71BA-DEC6-F3CD-0966-439080AF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4B0AC-EFAA-1FCE-1F40-2E60B6B67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6BC50-3655-09A2-54D0-991FCCB4D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8E7446D-1AC7-A43F-ADC3-99ABFBDE9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C47EC7B5-5579-B015-84D6-CEA96A4D5E9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198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CF56-797D-76D1-938F-9E4AB58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DD9D7-320B-688A-C7E1-3A0DA324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08826-EFB1-9253-4DD9-529D28A14B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65832291-D52E-BC28-A4EE-FF28DF7F69C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86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984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713598"/>
            <a:ext cx="5196000" cy="4424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5DFB-6244-4115-A7AB-7C97339F6AD2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5999" y="1713599"/>
            <a:ext cx="5196000" cy="4424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172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5196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CFD5-E07E-4246-A3BA-6245CC117A65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5999" y="1839600"/>
            <a:ext cx="5196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163573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CFD5-E07E-4246-A3BA-6245CC117A65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422775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7F96C7-6BF0-A4AA-E8A9-B7E0D8B90D3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128000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42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CFD5-E07E-4246-A3BA-6245CC117A65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98000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7F96C7-6BF0-A4AA-E8A9-B7E0D8B90D3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75999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5911BE-8839-F336-D549-40F51B1053D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053275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369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58B4-61FE-4B6E-9387-39B058629E66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02800" y="720000"/>
            <a:ext cx="7970400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415600" cy="25308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FEC81-69D3-F091-6AAB-584372D2CDC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9138" y="3556000"/>
            <a:ext cx="2416175" cy="2581275"/>
          </a:xfrm>
        </p:spPr>
        <p:txBody>
          <a:bodyPr/>
          <a:lstStyle>
            <a:lvl1pPr>
              <a:defRPr sz="4000" cap="all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Callout or stat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601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2251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  <p15:guide id="29" orient="horz" pos="2047">
          <p15:clr>
            <a:srgbClr val="FF96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BFE9E1-1C16-564A-C1BC-E967D9D8E31E}"/>
              </a:ext>
            </a:extLst>
          </p:cNvPr>
          <p:cNvSpPr/>
          <p:nvPr userDrawn="1"/>
        </p:nvSpPr>
        <p:spPr>
          <a:xfrm>
            <a:off x="8401200" y="0"/>
            <a:ext cx="3790800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58B4-61FE-4B6E-9387-39B058629E66}" type="datetime4">
              <a:rPr lang="en-US" noProof="0" smtClean="0"/>
              <a:t>January 26, 2024</a:t>
            </a:fld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70488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70488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7048800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D4EAAFD-8308-55F9-E30C-5C801082C1B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87261" y="720000"/>
            <a:ext cx="2680837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Footers" descr="{&quot;templafy&quot;:{&quot;id&quot;:&quot;1322ffa1-1ec2-49a0-9f44-b4ea0fcfb60e&quot;}}">
            <a:extLst>
              <a:ext uri="{FF2B5EF4-FFF2-40B4-BE49-F238E27FC236}">
                <a16:creationId xmlns:a16="http://schemas.microsoft.com/office/drawing/2014/main" id="{1730DDFB-184E-CE5B-13B1-2A6F3A06ACE8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658564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BFE9E1-1C16-564A-C1BC-E967D9D8E31E}"/>
              </a:ext>
            </a:extLst>
          </p:cNvPr>
          <p:cNvSpPr/>
          <p:nvPr userDrawn="1"/>
        </p:nvSpPr>
        <p:spPr>
          <a:xfrm>
            <a:off x="0" y="0"/>
            <a:ext cx="3790800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138" y="6439469"/>
            <a:ext cx="2024062" cy="180000"/>
          </a:xfrm>
        </p:spPr>
        <p:txBody>
          <a:bodyPr/>
          <a:lstStyle/>
          <a:p>
            <a:fld id="{AEBF58B4-61FE-4B6E-9387-39B058629E66}" type="datetime4">
              <a:rPr lang="en-US" noProof="0" smtClean="0"/>
              <a:t>January 26, 2024</a:t>
            </a:fld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4400" y="1279218"/>
            <a:ext cx="70488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4400" y="1839600"/>
            <a:ext cx="70488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400" y="720000"/>
            <a:ext cx="7048800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D4EAAFD-8308-55F9-E30C-5C801082C1B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720000"/>
            <a:ext cx="2419200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79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Left -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614FC3F-8ED6-0751-6C51-3B2BEC1277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900" y="0"/>
            <a:ext cx="49911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58B4-61FE-4B6E-9387-39B058629E66}" type="datetime4">
              <a:rPr lang="en-US" noProof="0" smtClean="0"/>
              <a:t>January 26, 2024</a:t>
            </a:fld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612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612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6122000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s" descr="{&quot;templafy&quot;:{&quot;id&quot;:&quot;f3dde9ec-a44b-4ab6-8dfe-23ac88be3558&quot;}}">
            <a:extLst>
              <a:ext uri="{FF2B5EF4-FFF2-40B4-BE49-F238E27FC236}">
                <a16:creationId xmlns:a16="http://schemas.microsoft.com/office/drawing/2014/main" id="{F9EC4DD8-B03D-E94C-E682-0A9B26DCBF89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3064840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-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0E66B85-A497-806D-1EDC-07151561F0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911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06397E-9D3D-F1AD-D58D-4D4D7BE0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138" y="6439469"/>
            <a:ext cx="2024062" cy="180000"/>
          </a:xfrm>
        </p:spPr>
        <p:txBody>
          <a:bodyPr/>
          <a:lstStyle/>
          <a:p>
            <a:fld id="{AEBF58B4-61FE-4B6E-9387-39B058629E66}" type="datetime4">
              <a:rPr lang="en-US" noProof="0" smtClean="0"/>
              <a:t>January 26, 2024</a:t>
            </a:fld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275" y="1279218"/>
            <a:ext cx="612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49275" y="1839600"/>
            <a:ext cx="612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75" y="720000"/>
            <a:ext cx="6122000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299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57D76C0-5C22-E359-CE79-F004D2181106}"/>
              </a:ext>
            </a:extLst>
          </p:cNvPr>
          <p:cNvSpPr/>
          <p:nvPr userDrawn="1"/>
        </p:nvSpPr>
        <p:spPr>
          <a:xfrm>
            <a:off x="0" y="0"/>
            <a:ext cx="5911200" cy="6858000"/>
          </a:xfrm>
          <a:prstGeom prst="rect">
            <a:avLst/>
          </a:prstGeom>
          <a:gradFill>
            <a:gsLst>
              <a:gs pos="60000">
                <a:schemeClr val="accent1"/>
              </a:gs>
              <a:gs pos="86000">
                <a:srgbClr val="1F538F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6296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DAE3EDE-9CDD-1054-DBC1-D9F83A0100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0802" y="720000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8629CEFB-CC46-A8B8-01A0-9FC67CBA2F49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062752" y="720000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277AD4A9-73AA-FC1E-DFE4-E50DD96AC8A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280802" y="3607201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50F43CDD-BB71-2518-2700-3FC4FD0DB8F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062752" y="3607201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138" y="3610800"/>
            <a:ext cx="46296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229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2047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  <p15:guide id="29" orient="horz" pos="2273">
          <p15:clr>
            <a:srgbClr val="FF96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890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9116D4-9E24-FD39-596E-CABCC875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417762" cy="25308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AC1FBFE-B73D-7F3E-861B-16D1159B45C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3607199"/>
            <a:ext cx="5195025" cy="2530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C93BC420-F68F-9B1C-F5A8-F0BAD3B826C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5387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55099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75387" y="36068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55099" y="36068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182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2047">
          <p15:clr>
            <a:srgbClr val="FF96FF"/>
          </p15:clr>
        </p15:guide>
        <p15:guide id="5" orient="horz" pos="2273">
          <p15:clr>
            <a:srgbClr val="FF96FF"/>
          </p15:clr>
        </p15:guide>
        <p15:guide id="6" orient="horz" pos="3866">
          <p15:clr>
            <a:srgbClr val="FF96FF"/>
          </p15:clr>
        </p15:guide>
        <p15:guide id="7" pos="453">
          <p15:clr>
            <a:srgbClr val="FF96FF"/>
          </p15:clr>
        </p15:guide>
        <p15:guide id="8" pos="810">
          <p15:clr>
            <a:srgbClr val="FF96FF"/>
          </p15:clr>
        </p15:guide>
        <p15:guide id="9" pos="1036">
          <p15:clr>
            <a:srgbClr val="FF96FF"/>
          </p15:clr>
        </p15:guide>
        <p15:guide id="10" pos="1393">
          <p15:clr>
            <a:srgbClr val="FF96FF"/>
          </p15:clr>
        </p15:guide>
        <p15:guide id="11" pos="1620">
          <p15:clr>
            <a:srgbClr val="FF96FF"/>
          </p15:clr>
        </p15:guide>
        <p15:guide id="12" pos="1976">
          <p15:clr>
            <a:srgbClr val="FF96FF"/>
          </p15:clr>
        </p15:guide>
        <p15:guide id="13" pos="2203">
          <p15:clr>
            <a:srgbClr val="FF96FF"/>
          </p15:clr>
        </p15:guide>
        <p15:guide id="14" pos="2560">
          <p15:clr>
            <a:srgbClr val="FF96FF"/>
          </p15:clr>
        </p15:guide>
        <p15:guide id="15" pos="2786">
          <p15:clr>
            <a:srgbClr val="FF96FF"/>
          </p15:clr>
        </p15:guide>
        <p15:guide id="16" pos="3143">
          <p15:clr>
            <a:srgbClr val="FF96FF"/>
          </p15:clr>
        </p15:guide>
        <p15:guide id="17" pos="3370">
          <p15:clr>
            <a:srgbClr val="FF96FF"/>
          </p15:clr>
        </p15:guide>
        <p15:guide id="18" pos="3726">
          <p15:clr>
            <a:srgbClr val="FF96FF"/>
          </p15:clr>
        </p15:guide>
        <p15:guide id="19" pos="3953">
          <p15:clr>
            <a:srgbClr val="FF96FF"/>
          </p15:clr>
        </p15:guide>
        <p15:guide id="20" pos="4309">
          <p15:clr>
            <a:srgbClr val="FF96FF"/>
          </p15:clr>
        </p15:guide>
        <p15:guide id="21" pos="4536">
          <p15:clr>
            <a:srgbClr val="FF96FF"/>
          </p15:clr>
        </p15:guide>
        <p15:guide id="22" pos="4893">
          <p15:clr>
            <a:srgbClr val="FF96FF"/>
          </p15:clr>
        </p15:guide>
        <p15:guide id="23" pos="5120">
          <p15:clr>
            <a:srgbClr val="FF96FF"/>
          </p15:clr>
        </p15:guide>
        <p15:guide id="24" pos="5476">
          <p15:clr>
            <a:srgbClr val="FF96FF"/>
          </p15:clr>
        </p15:guide>
        <p15:guide id="25" pos="5703">
          <p15:clr>
            <a:srgbClr val="FF96FF"/>
          </p15:clr>
        </p15:guide>
        <p15:guide id="26" pos="6059">
          <p15:clr>
            <a:srgbClr val="FF96FF"/>
          </p15:clr>
        </p15:guide>
        <p15:guide id="27" pos="6286">
          <p15:clr>
            <a:srgbClr val="FF96FF"/>
          </p15:clr>
        </p15:guide>
        <p15:guide id="28" pos="6643">
          <p15:clr>
            <a:srgbClr val="FF96FF"/>
          </p15:clr>
        </p15:guide>
        <p15:guide id="29" pos="6869">
          <p15:clr>
            <a:srgbClr val="FF96FF"/>
          </p15:clr>
        </p15:guide>
        <p15:guide id="30" pos="7226">
          <p15:clr>
            <a:srgbClr val="FF96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5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C26CBF-9D3D-15DE-A3B6-1F8AC80A3E0C}"/>
              </a:ext>
            </a:extLst>
          </p:cNvPr>
          <p:cNvSpPr/>
          <p:nvPr userDrawn="1"/>
        </p:nvSpPr>
        <p:spPr>
          <a:xfrm>
            <a:off x="0" y="0"/>
            <a:ext cx="3135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138" y="6439469"/>
            <a:ext cx="18288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9116D4-9E24-FD39-596E-CABCC875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2248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55099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98000" y="36068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55099" y="36068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86090-9697-9AEF-C893-5B4EBE1CA3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138" y="3610800"/>
            <a:ext cx="22248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6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2047">
          <p15:clr>
            <a:srgbClr val="FF96FF"/>
          </p15:clr>
        </p15:guide>
        <p15:guide id="5" orient="horz" pos="2273">
          <p15:clr>
            <a:srgbClr val="FF96FF"/>
          </p15:clr>
        </p15:guide>
        <p15:guide id="6" orient="horz" pos="3866">
          <p15:clr>
            <a:srgbClr val="FF96FF"/>
          </p15:clr>
        </p15:guide>
        <p15:guide id="7" pos="453">
          <p15:clr>
            <a:srgbClr val="FF96FF"/>
          </p15:clr>
        </p15:guide>
        <p15:guide id="8" pos="810">
          <p15:clr>
            <a:srgbClr val="FF96FF"/>
          </p15:clr>
        </p15:guide>
        <p15:guide id="9" pos="1036">
          <p15:clr>
            <a:srgbClr val="FF96FF"/>
          </p15:clr>
        </p15:guide>
        <p15:guide id="10" pos="1393">
          <p15:clr>
            <a:srgbClr val="FF96FF"/>
          </p15:clr>
        </p15:guide>
        <p15:guide id="11" pos="1620">
          <p15:clr>
            <a:srgbClr val="FF96FF"/>
          </p15:clr>
        </p15:guide>
        <p15:guide id="12" pos="1976">
          <p15:clr>
            <a:srgbClr val="FF96FF"/>
          </p15:clr>
        </p15:guide>
        <p15:guide id="13" pos="2203">
          <p15:clr>
            <a:srgbClr val="FF96FF"/>
          </p15:clr>
        </p15:guide>
        <p15:guide id="14" pos="2560">
          <p15:clr>
            <a:srgbClr val="FF96FF"/>
          </p15:clr>
        </p15:guide>
        <p15:guide id="15" pos="2786">
          <p15:clr>
            <a:srgbClr val="FF96FF"/>
          </p15:clr>
        </p15:guide>
        <p15:guide id="16" pos="3143">
          <p15:clr>
            <a:srgbClr val="FF96FF"/>
          </p15:clr>
        </p15:guide>
        <p15:guide id="17" pos="3370">
          <p15:clr>
            <a:srgbClr val="FF96FF"/>
          </p15:clr>
        </p15:guide>
        <p15:guide id="18" pos="3726">
          <p15:clr>
            <a:srgbClr val="FF96FF"/>
          </p15:clr>
        </p15:guide>
        <p15:guide id="19" pos="3953">
          <p15:clr>
            <a:srgbClr val="FF96FF"/>
          </p15:clr>
        </p15:guide>
        <p15:guide id="20" pos="4309">
          <p15:clr>
            <a:srgbClr val="FF96FF"/>
          </p15:clr>
        </p15:guide>
        <p15:guide id="21" pos="4536">
          <p15:clr>
            <a:srgbClr val="FF96FF"/>
          </p15:clr>
        </p15:guide>
        <p15:guide id="22" pos="4893">
          <p15:clr>
            <a:srgbClr val="FF96FF"/>
          </p15:clr>
        </p15:guide>
        <p15:guide id="23" pos="5120">
          <p15:clr>
            <a:srgbClr val="FF96FF"/>
          </p15:clr>
        </p15:guide>
        <p15:guide id="24" pos="5476">
          <p15:clr>
            <a:srgbClr val="FF96FF"/>
          </p15:clr>
        </p15:guide>
        <p15:guide id="25" pos="5703">
          <p15:clr>
            <a:srgbClr val="FF96FF"/>
          </p15:clr>
        </p15:guide>
        <p15:guide id="26" pos="6059">
          <p15:clr>
            <a:srgbClr val="FF96FF"/>
          </p15:clr>
        </p15:guide>
        <p15:guide id="27" pos="6286">
          <p15:clr>
            <a:srgbClr val="FF96FF"/>
          </p15:clr>
        </p15:guide>
        <p15:guide id="28" pos="6643">
          <p15:clr>
            <a:srgbClr val="FF96FF"/>
          </p15:clr>
        </p15:guide>
        <p15:guide id="29" pos="6869">
          <p15:clr>
            <a:srgbClr val="FF96FF"/>
          </p15:clr>
        </p15:guide>
        <p15:guide id="30" pos="7226">
          <p15:clr>
            <a:srgbClr val="FF96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 5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292795-53E5-D4AE-7881-39C23A693A20}"/>
              </a:ext>
            </a:extLst>
          </p:cNvPr>
          <p:cNvSpPr/>
          <p:nvPr userDrawn="1"/>
        </p:nvSpPr>
        <p:spPr>
          <a:xfrm>
            <a:off x="9053512" y="0"/>
            <a:ext cx="3138487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12062" y="720000"/>
            <a:ext cx="226080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98000" y="36068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12062" y="3606800"/>
            <a:ext cx="226080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7D0E8A7-F71B-DA02-9636-65342A59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19999"/>
            <a:ext cx="2416913" cy="252961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439221F-1453-B601-B3A1-2760F20CC76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9138" y="3606800"/>
            <a:ext cx="2416175" cy="2530475"/>
          </a:xfrm>
        </p:spPr>
        <p:txBody>
          <a:bodyPr/>
          <a:lstStyle>
            <a:lvl1pPr>
              <a:defRPr sz="4000" cap="all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Callout or stat</a:t>
            </a:r>
            <a:endParaRPr lang="en-GB" dirty="0"/>
          </a:p>
        </p:txBody>
      </p:sp>
      <p:sp>
        <p:nvSpPr>
          <p:cNvPr id="5" name="Footers" descr="{&quot;templafy&quot;:{&quot;id&quot;:&quot;b06f3568-829e-4460-93f5-b9a38f8746d4&quot;}}">
            <a:extLst>
              <a:ext uri="{FF2B5EF4-FFF2-40B4-BE49-F238E27FC236}">
                <a16:creationId xmlns:a16="http://schemas.microsoft.com/office/drawing/2014/main" id="{EDC4708C-CD54-B7F2-D805-7C44F6F2B07D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577638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2047">
          <p15:clr>
            <a:srgbClr val="FF96FF"/>
          </p15:clr>
        </p15:guide>
        <p15:guide id="5" orient="horz" pos="2273">
          <p15:clr>
            <a:srgbClr val="FF96FF"/>
          </p15:clr>
        </p15:guide>
        <p15:guide id="6" orient="horz" pos="3866">
          <p15:clr>
            <a:srgbClr val="FF96FF"/>
          </p15:clr>
        </p15:guide>
        <p15:guide id="7" pos="453">
          <p15:clr>
            <a:srgbClr val="FF96FF"/>
          </p15:clr>
        </p15:guide>
        <p15:guide id="8" pos="810">
          <p15:clr>
            <a:srgbClr val="FF96FF"/>
          </p15:clr>
        </p15:guide>
        <p15:guide id="9" pos="1036">
          <p15:clr>
            <a:srgbClr val="FF96FF"/>
          </p15:clr>
        </p15:guide>
        <p15:guide id="10" pos="1393">
          <p15:clr>
            <a:srgbClr val="FF96FF"/>
          </p15:clr>
        </p15:guide>
        <p15:guide id="11" pos="1620">
          <p15:clr>
            <a:srgbClr val="FF96FF"/>
          </p15:clr>
        </p15:guide>
        <p15:guide id="12" pos="1976">
          <p15:clr>
            <a:srgbClr val="FF96FF"/>
          </p15:clr>
        </p15:guide>
        <p15:guide id="13" pos="2203">
          <p15:clr>
            <a:srgbClr val="FF96FF"/>
          </p15:clr>
        </p15:guide>
        <p15:guide id="14" pos="2560">
          <p15:clr>
            <a:srgbClr val="FF96FF"/>
          </p15:clr>
        </p15:guide>
        <p15:guide id="15" pos="2786">
          <p15:clr>
            <a:srgbClr val="FF96FF"/>
          </p15:clr>
        </p15:guide>
        <p15:guide id="16" pos="3143">
          <p15:clr>
            <a:srgbClr val="FF96FF"/>
          </p15:clr>
        </p15:guide>
        <p15:guide id="17" pos="3370">
          <p15:clr>
            <a:srgbClr val="FF96FF"/>
          </p15:clr>
        </p15:guide>
        <p15:guide id="18" pos="3726">
          <p15:clr>
            <a:srgbClr val="FF96FF"/>
          </p15:clr>
        </p15:guide>
        <p15:guide id="19" pos="3953">
          <p15:clr>
            <a:srgbClr val="FF96FF"/>
          </p15:clr>
        </p15:guide>
        <p15:guide id="20" pos="4309">
          <p15:clr>
            <a:srgbClr val="FF96FF"/>
          </p15:clr>
        </p15:guide>
        <p15:guide id="21" pos="4536">
          <p15:clr>
            <a:srgbClr val="FF96FF"/>
          </p15:clr>
        </p15:guide>
        <p15:guide id="22" pos="4893">
          <p15:clr>
            <a:srgbClr val="FF96FF"/>
          </p15:clr>
        </p15:guide>
        <p15:guide id="23" pos="5120">
          <p15:clr>
            <a:srgbClr val="FF96FF"/>
          </p15:clr>
        </p15:guide>
        <p15:guide id="24" pos="5476">
          <p15:clr>
            <a:srgbClr val="FF96FF"/>
          </p15:clr>
        </p15:guide>
        <p15:guide id="25" pos="5703">
          <p15:clr>
            <a:srgbClr val="FF96FF"/>
          </p15:clr>
        </p15:guide>
        <p15:guide id="26" pos="6059">
          <p15:clr>
            <a:srgbClr val="FF96FF"/>
          </p15:clr>
        </p15:guide>
        <p15:guide id="27" pos="6286">
          <p15:clr>
            <a:srgbClr val="FF96FF"/>
          </p15:clr>
        </p15:guide>
        <p15:guide id="28" pos="6643">
          <p15:clr>
            <a:srgbClr val="FF96FF"/>
          </p15:clr>
        </p15:guide>
        <p15:guide id="29" pos="6869">
          <p15:clr>
            <a:srgbClr val="FF96FF"/>
          </p15:clr>
        </p15:guide>
        <p15:guide id="30" pos="7226">
          <p15:clr>
            <a:srgbClr val="FF96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HETORICAL Two tex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/>
          <p:nvPr userDrawn="1"/>
        </p:nvSpPr>
        <p:spPr>
          <a:xfrm>
            <a:off x="6097200" y="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5018400" cy="177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DAE3EDE-9CDD-1054-DBC1-D9F83A0100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0801" y="2854075"/>
            <a:ext cx="5195885" cy="32832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3" y="2854075"/>
            <a:ext cx="5195887" cy="3283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DF49F1D1-5694-C367-AC0A-3B10669028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80801" y="719138"/>
            <a:ext cx="5195885" cy="177566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1" cap="none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Footers" descr="{&quot;templafy&quot;:{&quot;id&quot;:&quot;a8890b5a-787c-478f-b9cd-86082f9efe78&quot;}}">
            <a:extLst>
              <a:ext uri="{FF2B5EF4-FFF2-40B4-BE49-F238E27FC236}">
                <a16:creationId xmlns:a16="http://schemas.microsoft.com/office/drawing/2014/main" id="{82A8297C-CDDC-2966-C397-33725EE8D105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596267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1570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7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  <p15:guide id="29" orient="horz" pos="1797">
          <p15:clr>
            <a:srgbClr val="FF96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3C7688E-2109-B3A6-BB30-ED06B927D9A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4801" y="0"/>
            <a:ext cx="60972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/>
          <p:nvPr userDrawn="1"/>
        </p:nvSpPr>
        <p:spPr>
          <a:xfrm>
            <a:off x="0" y="0"/>
            <a:ext cx="6094800" cy="6858000"/>
          </a:xfrm>
          <a:prstGeom prst="rect">
            <a:avLst/>
          </a:prstGeom>
          <a:gradFill>
            <a:gsLst>
              <a:gs pos="38000">
                <a:srgbClr val="D8E7F3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4E4448-A264-7659-B7F9-D4E3F0409CEF}"/>
              </a:ext>
            </a:extLst>
          </p:cNvPr>
          <p:cNvSpPr/>
          <p:nvPr userDrawn="1"/>
        </p:nvSpPr>
        <p:spPr>
          <a:xfrm>
            <a:off x="719138" y="1150830"/>
            <a:ext cx="698644" cy="535303"/>
          </a:xfrm>
          <a:custGeom>
            <a:avLst/>
            <a:gdLst>
              <a:gd name="connsiteX0" fmla="*/ 772947 w 828408"/>
              <a:gd name="connsiteY0" fmla="*/ 0 h 634729"/>
              <a:gd name="connsiteX1" fmla="*/ 772947 w 828408"/>
              <a:gd name="connsiteY1" fmla="*/ 50532 h 634729"/>
              <a:gd name="connsiteX2" fmla="*/ 617654 w 828408"/>
              <a:gd name="connsiteY2" fmla="*/ 168850 h 634729"/>
              <a:gd name="connsiteX3" fmla="*/ 570819 w 828408"/>
              <a:gd name="connsiteY3" fmla="*/ 303191 h 634729"/>
              <a:gd name="connsiteX4" fmla="*/ 583144 w 828408"/>
              <a:gd name="connsiteY4" fmla="*/ 362350 h 634729"/>
              <a:gd name="connsiteX5" fmla="*/ 610259 w 828408"/>
              <a:gd name="connsiteY5" fmla="*/ 379605 h 634729"/>
              <a:gd name="connsiteX6" fmla="*/ 653396 w 828408"/>
              <a:gd name="connsiteY6" fmla="*/ 370361 h 634729"/>
              <a:gd name="connsiteX7" fmla="*/ 702695 w 828408"/>
              <a:gd name="connsiteY7" fmla="*/ 361118 h 634729"/>
              <a:gd name="connsiteX8" fmla="*/ 790818 w 828408"/>
              <a:gd name="connsiteY8" fmla="*/ 398709 h 634729"/>
              <a:gd name="connsiteX9" fmla="*/ 828408 w 828408"/>
              <a:gd name="connsiteY9" fmla="*/ 490529 h 634729"/>
              <a:gd name="connsiteX10" fmla="*/ 782806 w 828408"/>
              <a:gd name="connsiteY10" fmla="*/ 592208 h 634729"/>
              <a:gd name="connsiteX11" fmla="*/ 669418 w 828408"/>
              <a:gd name="connsiteY11" fmla="*/ 634729 h 634729"/>
              <a:gd name="connsiteX12" fmla="*/ 520288 w 828408"/>
              <a:gd name="connsiteY12" fmla="*/ 563245 h 634729"/>
              <a:gd name="connsiteX13" fmla="*/ 453733 w 828408"/>
              <a:gd name="connsiteY13" fmla="*/ 387000 h 634729"/>
              <a:gd name="connsiteX14" fmla="*/ 535694 w 828408"/>
              <a:gd name="connsiteY14" fmla="*/ 157142 h 634729"/>
              <a:gd name="connsiteX15" fmla="*/ 772947 w 828408"/>
              <a:gd name="connsiteY15" fmla="*/ 0 h 634729"/>
              <a:gd name="connsiteX16" fmla="*/ 319214 w 828408"/>
              <a:gd name="connsiteY16" fmla="*/ 0 h 634729"/>
              <a:gd name="connsiteX17" fmla="*/ 319214 w 828408"/>
              <a:gd name="connsiteY17" fmla="*/ 50532 h 634729"/>
              <a:gd name="connsiteX18" fmla="*/ 163921 w 828408"/>
              <a:gd name="connsiteY18" fmla="*/ 168850 h 634729"/>
              <a:gd name="connsiteX19" fmla="*/ 117086 w 828408"/>
              <a:gd name="connsiteY19" fmla="*/ 303191 h 634729"/>
              <a:gd name="connsiteX20" fmla="*/ 129411 w 828408"/>
              <a:gd name="connsiteY20" fmla="*/ 362350 h 634729"/>
              <a:gd name="connsiteX21" fmla="*/ 156526 w 828408"/>
              <a:gd name="connsiteY21" fmla="*/ 379605 h 634729"/>
              <a:gd name="connsiteX22" fmla="*/ 199663 w 828408"/>
              <a:gd name="connsiteY22" fmla="*/ 370361 h 634729"/>
              <a:gd name="connsiteX23" fmla="*/ 248962 w 828408"/>
              <a:gd name="connsiteY23" fmla="*/ 361118 h 634729"/>
              <a:gd name="connsiteX24" fmla="*/ 337085 w 828408"/>
              <a:gd name="connsiteY24" fmla="*/ 398709 h 634729"/>
              <a:gd name="connsiteX25" fmla="*/ 374675 w 828408"/>
              <a:gd name="connsiteY25" fmla="*/ 490529 h 634729"/>
              <a:gd name="connsiteX26" fmla="*/ 329073 w 828408"/>
              <a:gd name="connsiteY26" fmla="*/ 592208 h 634729"/>
              <a:gd name="connsiteX27" fmla="*/ 215685 w 828408"/>
              <a:gd name="connsiteY27" fmla="*/ 634729 h 634729"/>
              <a:gd name="connsiteX28" fmla="*/ 66555 w 828408"/>
              <a:gd name="connsiteY28" fmla="*/ 563245 h 634729"/>
              <a:gd name="connsiteX29" fmla="*/ 0 w 828408"/>
              <a:gd name="connsiteY29" fmla="*/ 387000 h 634729"/>
              <a:gd name="connsiteX30" fmla="*/ 81961 w 828408"/>
              <a:gd name="connsiteY30" fmla="*/ 157142 h 634729"/>
              <a:gd name="connsiteX31" fmla="*/ 319214 w 828408"/>
              <a:gd name="connsiteY31" fmla="*/ 0 h 63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28408" h="634729">
                <a:moveTo>
                  <a:pt x="772947" y="0"/>
                </a:moveTo>
                <a:lnTo>
                  <a:pt x="772947" y="50532"/>
                </a:lnTo>
                <a:cubicBezTo>
                  <a:pt x="700641" y="88328"/>
                  <a:pt x="648877" y="127768"/>
                  <a:pt x="617654" y="168850"/>
                </a:cubicBezTo>
                <a:cubicBezTo>
                  <a:pt x="586431" y="209933"/>
                  <a:pt x="570819" y="254713"/>
                  <a:pt x="570819" y="303191"/>
                </a:cubicBezTo>
                <a:cubicBezTo>
                  <a:pt x="570819" y="331949"/>
                  <a:pt x="574928" y="351669"/>
                  <a:pt x="583144" y="362350"/>
                </a:cubicBezTo>
                <a:cubicBezTo>
                  <a:pt x="590539" y="373854"/>
                  <a:pt x="599577" y="379605"/>
                  <a:pt x="610259" y="379605"/>
                </a:cubicBezTo>
                <a:cubicBezTo>
                  <a:pt x="620940" y="379605"/>
                  <a:pt x="635319" y="376524"/>
                  <a:pt x="653396" y="370361"/>
                </a:cubicBezTo>
                <a:cubicBezTo>
                  <a:pt x="671472" y="364199"/>
                  <a:pt x="687905" y="361118"/>
                  <a:pt x="702695" y="361118"/>
                </a:cubicBezTo>
                <a:cubicBezTo>
                  <a:pt x="736383" y="361118"/>
                  <a:pt x="765757" y="373648"/>
                  <a:pt x="790818" y="398709"/>
                </a:cubicBezTo>
                <a:cubicBezTo>
                  <a:pt x="815878" y="423769"/>
                  <a:pt x="828408" y="454376"/>
                  <a:pt x="828408" y="490529"/>
                </a:cubicBezTo>
                <a:cubicBezTo>
                  <a:pt x="828408" y="529968"/>
                  <a:pt x="813208" y="563861"/>
                  <a:pt x="782806" y="592208"/>
                </a:cubicBezTo>
                <a:cubicBezTo>
                  <a:pt x="752405" y="620555"/>
                  <a:pt x="714609" y="634729"/>
                  <a:pt x="669418" y="634729"/>
                </a:cubicBezTo>
                <a:cubicBezTo>
                  <a:pt x="614367" y="634729"/>
                  <a:pt x="564657" y="610901"/>
                  <a:pt x="520288" y="563245"/>
                </a:cubicBezTo>
                <a:cubicBezTo>
                  <a:pt x="475918" y="515589"/>
                  <a:pt x="453733" y="456841"/>
                  <a:pt x="453733" y="387000"/>
                </a:cubicBezTo>
                <a:cubicBezTo>
                  <a:pt x="453733" y="304834"/>
                  <a:pt x="481053" y="228215"/>
                  <a:pt x="535694" y="157142"/>
                </a:cubicBezTo>
                <a:cubicBezTo>
                  <a:pt x="590334" y="86069"/>
                  <a:pt x="669418" y="33688"/>
                  <a:pt x="772947" y="0"/>
                </a:cubicBezTo>
                <a:close/>
                <a:moveTo>
                  <a:pt x="319214" y="0"/>
                </a:moveTo>
                <a:lnTo>
                  <a:pt x="319214" y="50532"/>
                </a:lnTo>
                <a:cubicBezTo>
                  <a:pt x="246908" y="88328"/>
                  <a:pt x="195144" y="127768"/>
                  <a:pt x="163921" y="168850"/>
                </a:cubicBezTo>
                <a:cubicBezTo>
                  <a:pt x="132698" y="209933"/>
                  <a:pt x="117086" y="254713"/>
                  <a:pt x="117086" y="303191"/>
                </a:cubicBezTo>
                <a:cubicBezTo>
                  <a:pt x="117086" y="331949"/>
                  <a:pt x="121195" y="351669"/>
                  <a:pt x="129411" y="362350"/>
                </a:cubicBezTo>
                <a:cubicBezTo>
                  <a:pt x="136806" y="373854"/>
                  <a:pt x="145844" y="379605"/>
                  <a:pt x="156526" y="379605"/>
                </a:cubicBezTo>
                <a:cubicBezTo>
                  <a:pt x="167207" y="379605"/>
                  <a:pt x="181586" y="376524"/>
                  <a:pt x="199663" y="370361"/>
                </a:cubicBezTo>
                <a:cubicBezTo>
                  <a:pt x="217739" y="364199"/>
                  <a:pt x="234172" y="361118"/>
                  <a:pt x="248962" y="361118"/>
                </a:cubicBezTo>
                <a:cubicBezTo>
                  <a:pt x="282650" y="361118"/>
                  <a:pt x="312024" y="373648"/>
                  <a:pt x="337085" y="398709"/>
                </a:cubicBezTo>
                <a:cubicBezTo>
                  <a:pt x="362145" y="423769"/>
                  <a:pt x="374675" y="454376"/>
                  <a:pt x="374675" y="490529"/>
                </a:cubicBezTo>
                <a:cubicBezTo>
                  <a:pt x="374675" y="529968"/>
                  <a:pt x="359475" y="563861"/>
                  <a:pt x="329073" y="592208"/>
                </a:cubicBezTo>
                <a:cubicBezTo>
                  <a:pt x="298672" y="620555"/>
                  <a:pt x="260876" y="634729"/>
                  <a:pt x="215685" y="634729"/>
                </a:cubicBezTo>
                <a:cubicBezTo>
                  <a:pt x="160634" y="634729"/>
                  <a:pt x="110924" y="610901"/>
                  <a:pt x="66555" y="563245"/>
                </a:cubicBezTo>
                <a:cubicBezTo>
                  <a:pt x="22185" y="515589"/>
                  <a:pt x="0" y="456841"/>
                  <a:pt x="0" y="387000"/>
                </a:cubicBezTo>
                <a:cubicBezTo>
                  <a:pt x="0" y="304834"/>
                  <a:pt x="27320" y="228215"/>
                  <a:pt x="81961" y="157142"/>
                </a:cubicBezTo>
                <a:cubicBezTo>
                  <a:pt x="136601" y="86069"/>
                  <a:pt x="215685" y="33688"/>
                  <a:pt x="319214" y="0"/>
                </a:cubicBezTo>
                <a:close/>
              </a:path>
            </a:pathLst>
          </a:custGeom>
          <a:solidFill>
            <a:schemeClr val="bg1">
              <a:alpha val="92631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endParaRPr lang="en-US" sz="19900" cap="all" spc="200">
              <a:solidFill>
                <a:schemeClr val="accent3">
                  <a:lumMod val="60000"/>
                  <a:lumOff val="40000"/>
                  <a:alpha val="51000"/>
                </a:schemeClr>
              </a:solidFill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43D0F9-D9A7-1DFC-34B6-C81535D1FE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1713599"/>
            <a:ext cx="5018400" cy="4424399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5pPr>
            <a:lvl6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6pPr>
            <a:lvl7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7pPr>
            <a:lvl8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8pPr>
            <a:lvl9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add Quote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E71275-5CC0-6348-59EF-6E51946B9E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4800" y="4618075"/>
            <a:ext cx="6097199" cy="1519200"/>
          </a:xfrm>
          <a:solidFill>
            <a:schemeClr val="bg1"/>
          </a:solidFill>
        </p:spPr>
        <p:txBody>
          <a:bodyPr lIns="360000" tIns="180000" rIns="360000" bIns="180000"/>
          <a:lstStyle>
            <a:lvl5pPr>
              <a:defRPr/>
            </a:lvl5pPr>
          </a:lstStyle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6" name="Footers" descr="{&quot;templafy&quot;:{&quot;id&quot;:&quot;c5c0640c-3911-47bb-972f-bdb498c1ce17&quot;}}">
            <a:extLst>
              <a:ext uri="{FF2B5EF4-FFF2-40B4-BE49-F238E27FC236}">
                <a16:creationId xmlns:a16="http://schemas.microsoft.com/office/drawing/2014/main" id="{D09B7859-4BFA-0D77-C7FF-EF07F0410453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3096286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14DB1-C60C-D330-1D59-18C0D254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4270000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6F6AE-16AC-0583-7B95-974948C8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/>
          <a:stretch/>
        </p:blipFill>
        <p:spPr>
          <a:xfrm>
            <a:off x="5219862" y="1519416"/>
            <a:ext cx="2534277" cy="4913784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6800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70E6DDC2-540A-5800-73D7-E95E8BC5AA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10400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9AD0377-EEF4-2BE2-7A2F-129C1089A4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0475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341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270375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4274200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DE5B-1F2D-F372-3892-57D934C69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/>
          <a:stretch/>
        </p:blipFill>
        <p:spPr>
          <a:xfrm>
            <a:off x="5219862" y="1101138"/>
            <a:ext cx="2534277" cy="4913784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EB65B4F-7599-74DF-EBA5-202E26CEB3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6800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565ECB4D-3B90-B975-5CC9-1D11DD4EF3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10400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74AAC9F-FD31-5ADB-B824-244A192375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0475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5" name="Footers" descr="{&quot;templafy&quot;:{&quot;id&quot;:&quot;874bc06c-7765-4ff1-92b8-03e3be96956b&quot;}}">
            <a:extLst>
              <a:ext uri="{FF2B5EF4-FFF2-40B4-BE49-F238E27FC236}">
                <a16:creationId xmlns:a16="http://schemas.microsoft.com/office/drawing/2014/main" id="{E089BA30-0544-BB92-B27F-1E09FDA031B1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1246297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14DB1-C60C-D330-1D59-18C0D254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5D50D-0CD8-D2EA-90C7-9BFF908C9B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 b="24590"/>
          <a:stretch/>
        </p:blipFill>
        <p:spPr>
          <a:xfrm>
            <a:off x="339903" y="1412777"/>
            <a:ext cx="3724097" cy="5445224"/>
          </a:xfrm>
          <a:prstGeom prst="rect">
            <a:avLst/>
          </a:prstGeom>
        </p:spPr>
      </p:pic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9AD0377-EEF4-2BE2-7A2F-129C1089A4BB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68151" y="3463200"/>
            <a:ext cx="2667600" cy="26676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F15F2C-F25B-7919-7155-CF3E6B955963}"/>
              </a:ext>
            </a:extLst>
          </p:cNvPr>
          <p:cNvSpPr/>
          <p:nvPr userDrawn="1"/>
        </p:nvSpPr>
        <p:spPr>
          <a:xfrm>
            <a:off x="3875404" y="2742753"/>
            <a:ext cx="241299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9462A8-BA13-5816-CC98-AE8BB418785C}"/>
              </a:ext>
            </a:extLst>
          </p:cNvPr>
          <p:cNvSpPr/>
          <p:nvPr userDrawn="1"/>
        </p:nvSpPr>
        <p:spPr>
          <a:xfrm>
            <a:off x="6455926" y="2742753"/>
            <a:ext cx="241299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21D1A5-EF12-E62C-AC4E-BE6CA3AB39B5}"/>
              </a:ext>
            </a:extLst>
          </p:cNvPr>
          <p:cNvSpPr/>
          <p:nvPr userDrawn="1"/>
        </p:nvSpPr>
        <p:spPr>
          <a:xfrm>
            <a:off x="9053513" y="2742753"/>
            <a:ext cx="2437413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309FF903-CC38-4C37-5750-8228E5B698D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875903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5AFC5333-4349-556A-AA4C-8264633D882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456425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76FE539F-EA02-11A6-24A3-64094D6D44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9066219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812D6A1-9301-DA4C-0FE8-A2FA9AC562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875903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A5EDA48-C466-DD48-83BE-B58C6F8C2FE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56425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7BD399E-3BDD-357D-3173-CEF24905CB9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66219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63E4F2-A49E-1CAC-AD88-6A5278BE8C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0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15F6F11-90AC-E501-9C5A-58F94185AE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47225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1049E31-3DE3-F475-AAC8-ED15887EDC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7019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4752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1071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5805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11D87860-7BDA-6ACF-8AD2-853F44125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53733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BB32CB-B29F-4116-9105-192016E06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4218695" y="1484783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14DB1-C60C-D330-1D59-18C0D254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January 26, 2024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4270000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E0956-AB5F-AC03-EAB3-36441D885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9125433" y="1492098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17DACB36-D4E1-F498-4226-F130DA4F5B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0364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05CA00-36D2-E3AA-8BE8-1E472C3C4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6672064" y="1484783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5373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147874-D641-36E1-03C9-5414641E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EB65B4F-7599-74DF-EBA5-202E26CEB3A0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210176" y="2034000"/>
            <a:ext cx="5608678" cy="33412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270375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4274200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1D222DE-C8E6-D25C-E6F2-0624A2B9EC6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0220325" y="3143249"/>
            <a:ext cx="1355726" cy="29368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84BED-AAA1-1FE1-26B0-C3711E7D6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9980535" y="2869499"/>
            <a:ext cx="1876105" cy="3367813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sp>
        <p:nvSpPr>
          <p:cNvPr id="13" name="Footers" descr="{&quot;templafy&quot;:{&quot;id&quot;:&quot;a5e5d22c-2cb3-4921-8c86-f7343122ca27&quot;}}">
            <a:extLst>
              <a:ext uri="{FF2B5EF4-FFF2-40B4-BE49-F238E27FC236}">
                <a16:creationId xmlns:a16="http://schemas.microsoft.com/office/drawing/2014/main" id="{2AA3E128-5B68-28FB-4891-492AE777546C}"/>
              </a:ext>
            </a:extLst>
          </p:cNvPr>
          <p:cNvSpPr/>
          <p:nvPr userDrawn="1"/>
        </p:nvSpPr>
        <p:spPr>
          <a:xfrm>
            <a:off x="9055102" y="6439469"/>
            <a:ext cx="2412997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680781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21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0650" y="2041524"/>
            <a:ext cx="5591175" cy="33432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14DB1-C60C-D330-1D59-18C0D254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3344000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D7C6D-AFB7-4703-6ED0-E0A861DE56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872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3345689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3348686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8D819A63-FF9D-A3D7-5D19-99428A5AB4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4938" y="2034000"/>
            <a:ext cx="5572125" cy="334762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E2188-EF07-418A-877E-B5F25E893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  <p:sp>
        <p:nvSpPr>
          <p:cNvPr id="11" name="Footers" descr="{&quot;templafy&quot;:{&quot;id&quot;:&quot;ee0f3b00-25a0-4135-9ca7-bb99b8f1b1cb&quot;}}">
            <a:extLst>
              <a:ext uri="{FF2B5EF4-FFF2-40B4-BE49-F238E27FC236}">
                <a16:creationId xmlns:a16="http://schemas.microsoft.com/office/drawing/2014/main" id="{E437CE73-48A8-6501-39C1-A1E43A2B9173}"/>
              </a:ext>
            </a:extLst>
          </p:cNvPr>
          <p:cNvSpPr/>
          <p:nvPr userDrawn="1"/>
        </p:nvSpPr>
        <p:spPr>
          <a:xfrm>
            <a:off x="6094802" y="6439469"/>
            <a:ext cx="5373298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2657551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1E9437-E9FE-CAAE-4F68-755791724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"/>
          <a:stretch/>
        </p:blipFill>
        <p:spPr>
          <a:xfrm>
            <a:off x="2597949" y="4554"/>
            <a:ext cx="9594051" cy="68488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98F3588-281E-71E0-698D-DE2EFA5D7E6E}"/>
              </a:ext>
            </a:extLst>
          </p:cNvPr>
          <p:cNvSpPr/>
          <p:nvPr userDrawn="1"/>
        </p:nvSpPr>
        <p:spPr>
          <a:xfrm>
            <a:off x="0" y="1"/>
            <a:ext cx="3503778" cy="6858000"/>
          </a:xfrm>
          <a:prstGeom prst="rect">
            <a:avLst/>
          </a:prstGeom>
          <a:gradFill flip="none" rotWithShape="1">
            <a:gsLst>
              <a:gs pos="86000">
                <a:srgbClr val="1F538F"/>
              </a:gs>
              <a:gs pos="60000">
                <a:schemeClr val="accent1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FCFA-0AE5-65AE-6589-C19C748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720000"/>
            <a:ext cx="2417761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2421586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3DD438D-2CD1-72E2-C5C5-E3BE4E45323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7500" y="2048399"/>
            <a:ext cx="7082900" cy="2622025"/>
          </a:xfrm>
          <a:solidFill>
            <a:schemeClr val="bg1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Footers" descr="{&quot;templafy&quot;:{&quot;id&quot;:&quot;720807fd-72c3-49d9-99d5-ca9bdd56b132&quot;}}">
            <a:extLst>
              <a:ext uri="{FF2B5EF4-FFF2-40B4-BE49-F238E27FC236}">
                <a16:creationId xmlns:a16="http://schemas.microsoft.com/office/drawing/2014/main" id="{6D57E22F-014A-FDF5-8749-C999CC6D20AD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1087924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14DB1-C60C-D330-1D59-18C0D254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6122000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367BA-8F05-446D-84E4-1D4A251D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1822" y="1628880"/>
            <a:ext cx="3751231" cy="4509120"/>
          </a:xfrm>
          <a:prstGeom prst="rect">
            <a:avLst/>
          </a:prstGeom>
          <a:effectLst>
            <a:outerShdw blurRad="193495" dist="146531" dir="3540000" sx="99000" sy="99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218A61B-6F4F-B694-869D-DF3F3E7BF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8248" y="1627430"/>
            <a:ext cx="3074765" cy="4509225"/>
          </a:xfrm>
          <a:solidFill>
            <a:schemeClr val="bg1"/>
          </a:solidFill>
        </p:spPr>
        <p:txBody>
          <a:bodyPr tIns="648000" anchor="ctr" anchorCtr="1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52E313-28CB-8D27-CE72-0374CF6A9254}"/>
              </a:ext>
            </a:extLst>
          </p:cNvPr>
          <p:cNvSpPr/>
          <p:nvPr userDrawn="1"/>
        </p:nvSpPr>
        <p:spPr>
          <a:xfrm>
            <a:off x="8328248" y="1628155"/>
            <a:ext cx="725265" cy="450912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63000">
                <a:schemeClr val="accent4">
                  <a:lumMod val="45000"/>
                  <a:lumOff val="55000"/>
                  <a:alpha val="66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8953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 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E71BF0-5156-4399-18F9-DC04A1A1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F7FC-2311-4E03-AAFE-2DADE0839E10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A234-FFCB-0330-7A76-CE07764E0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Guides" hidden="1">
            <a:extLst>
              <a:ext uri="{FF2B5EF4-FFF2-40B4-BE49-F238E27FC236}">
                <a16:creationId xmlns:a16="http://schemas.microsoft.com/office/drawing/2014/main" id="{701F89E3-1860-5814-889C-8F8203A4F6D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43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Footer i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E71BF0-5156-4399-18F9-DC04A1A1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7DF7FC-2311-4E03-AAFE-2DADE0839E10}" type="datetime4">
              <a:rPr lang="en-US" smtClean="0"/>
              <a:pPr/>
              <a:t>January 26,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A234-FFCB-0330-7A76-CE07764E0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46AE6E0-28DF-FE32-2A53-3D57FC7ED2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Footers" descr="{&quot;templafy&quot;:{&quot;id&quot;:&quot;11023e81-84b6-40df-9a36-4ea12bd5531f&quot;}}">
            <a:extLst>
              <a:ext uri="{FF2B5EF4-FFF2-40B4-BE49-F238E27FC236}">
                <a16:creationId xmlns:a16="http://schemas.microsoft.com/office/drawing/2014/main" id="{AD7FCB85-6DF8-7133-9CEA-CE8EF93D41E2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bg1"/>
                </a:solidFill>
              </a:rPr>
              <a:t>Radiology  |  Penn Medicine</a:t>
            </a:r>
          </a:p>
        </p:txBody>
      </p:sp>
    </p:spTree>
    <p:extLst>
      <p:ext uri="{BB962C8B-B14F-4D97-AF65-F5344CB8AC3E}">
        <p14:creationId xmlns:p14="http://schemas.microsoft.com/office/powerpoint/2010/main" val="191963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uides" hidden="1">
            <a:extLst>
              <a:ext uri="{FF2B5EF4-FFF2-40B4-BE49-F238E27FC236}">
                <a16:creationId xmlns:a16="http://schemas.microsoft.com/office/drawing/2014/main" id="{8CBDB7B0-4561-2F0F-FCA3-EB062B65853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456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A">
    <p:bg>
      <p:bgPr>
        <a:gradFill>
          <a:gsLst>
            <a:gs pos="22000">
              <a:schemeClr val="bg1"/>
            </a:gs>
            <a:gs pos="100000">
              <a:schemeClr val="accent6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Line top Placeholder 20">
            <a:extLst>
              <a:ext uri="{FF2B5EF4-FFF2-40B4-BE49-F238E27FC236}">
                <a16:creationId xmlns:a16="http://schemas.microsoft.com/office/drawing/2014/main" id="{38615178-D3EF-0351-B14B-847E20DE72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226A66-5DC3-953F-2B42-68A9AAEE705B}"/>
              </a:ext>
            </a:extLst>
          </p:cNvPr>
          <p:cNvGrpSpPr/>
          <p:nvPr userDrawn="1"/>
        </p:nvGrpSpPr>
        <p:grpSpPr>
          <a:xfrm>
            <a:off x="4724397" y="3211027"/>
            <a:ext cx="2743202" cy="435946"/>
            <a:chOff x="728662" y="709353"/>
            <a:chExt cx="2743202" cy="4359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44384E-4AF3-B4A4-F189-409E7C8A0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53"/>
            <a:stretch/>
          </p:blipFill>
          <p:spPr>
            <a:xfrm>
              <a:off x="728662" y="709353"/>
              <a:ext cx="381588" cy="435946"/>
            </a:xfrm>
            <a:prstGeom prst="rect">
              <a:avLst/>
            </a:prstGeom>
          </p:spPr>
        </p:pic>
        <p:sp>
          <p:nvSpPr>
            <p:cNvPr id="5" name="Freeform 33">
              <a:extLst>
                <a:ext uri="{FF2B5EF4-FFF2-40B4-BE49-F238E27FC236}">
                  <a16:creationId xmlns:a16="http://schemas.microsoft.com/office/drawing/2014/main" id="{0DE36B48-2DFA-C617-11D3-E6301B89E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2376" y="709353"/>
              <a:ext cx="2249488" cy="295275"/>
            </a:xfrm>
            <a:custGeom>
              <a:avLst/>
              <a:gdLst>
                <a:gd name="T0" fmla="*/ 3918 w 3977"/>
                <a:gd name="T1" fmla="*/ 318 h 515"/>
                <a:gd name="T2" fmla="*/ 3977 w 3977"/>
                <a:gd name="T3" fmla="*/ 433 h 515"/>
                <a:gd name="T4" fmla="*/ 3973 w 3977"/>
                <a:gd name="T5" fmla="*/ 332 h 515"/>
                <a:gd name="T6" fmla="*/ 3688 w 3977"/>
                <a:gd name="T7" fmla="*/ 493 h 515"/>
                <a:gd name="T8" fmla="*/ 3585 w 3977"/>
                <a:gd name="T9" fmla="*/ 308 h 515"/>
                <a:gd name="T10" fmla="*/ 3488 w 3977"/>
                <a:gd name="T11" fmla="*/ 507 h 515"/>
                <a:gd name="T12" fmla="*/ 3337 w 3977"/>
                <a:gd name="T13" fmla="*/ 235 h 515"/>
                <a:gd name="T14" fmla="*/ 3543 w 3977"/>
                <a:gd name="T15" fmla="*/ 212 h 515"/>
                <a:gd name="T16" fmla="*/ 3280 w 3977"/>
                <a:gd name="T17" fmla="*/ 99 h 515"/>
                <a:gd name="T18" fmla="*/ 3280 w 3977"/>
                <a:gd name="T19" fmla="*/ 99 h 515"/>
                <a:gd name="T20" fmla="*/ 3163 w 3977"/>
                <a:gd name="T21" fmla="*/ 507 h 515"/>
                <a:gd name="T22" fmla="*/ 3163 w 3977"/>
                <a:gd name="T23" fmla="*/ 221 h 515"/>
                <a:gd name="T24" fmla="*/ 2812 w 3977"/>
                <a:gd name="T25" fmla="*/ 99 h 515"/>
                <a:gd name="T26" fmla="*/ 2812 w 3977"/>
                <a:gd name="T27" fmla="*/ 99 h 515"/>
                <a:gd name="T28" fmla="*/ 2852 w 3977"/>
                <a:gd name="T29" fmla="*/ 507 h 515"/>
                <a:gd name="T30" fmla="*/ 2695 w 3977"/>
                <a:gd name="T31" fmla="*/ 235 h 515"/>
                <a:gd name="T32" fmla="*/ 2804 w 3977"/>
                <a:gd name="T33" fmla="*/ 453 h 515"/>
                <a:gd name="T34" fmla="*/ 2521 w 3977"/>
                <a:gd name="T35" fmla="*/ 494 h 515"/>
                <a:gd name="T36" fmla="*/ 2621 w 3977"/>
                <a:gd name="T37" fmla="*/ 451 h 515"/>
                <a:gd name="T38" fmla="*/ 2470 w 3977"/>
                <a:gd name="T39" fmla="*/ 212 h 515"/>
                <a:gd name="T40" fmla="*/ 2512 w 3977"/>
                <a:gd name="T41" fmla="*/ 9 h 515"/>
                <a:gd name="T42" fmla="*/ 2236 w 3977"/>
                <a:gd name="T43" fmla="*/ 318 h 515"/>
                <a:gd name="T44" fmla="*/ 2236 w 3977"/>
                <a:gd name="T45" fmla="*/ 318 h 515"/>
                <a:gd name="T46" fmla="*/ 2295 w 3977"/>
                <a:gd name="T47" fmla="*/ 454 h 515"/>
                <a:gd name="T48" fmla="*/ 2080 w 3977"/>
                <a:gd name="T49" fmla="*/ 332 h 515"/>
                <a:gd name="T50" fmla="*/ 1949 w 3977"/>
                <a:gd name="T51" fmla="*/ 414 h 515"/>
                <a:gd name="T52" fmla="*/ 1887 w 3977"/>
                <a:gd name="T53" fmla="*/ 423 h 515"/>
                <a:gd name="T54" fmla="*/ 1537 w 3977"/>
                <a:gd name="T55" fmla="*/ 124 h 515"/>
                <a:gd name="T56" fmla="*/ 1426 w 3977"/>
                <a:gd name="T57" fmla="*/ 507 h 515"/>
                <a:gd name="T58" fmla="*/ 1453 w 3977"/>
                <a:gd name="T59" fmla="*/ 44 h 515"/>
                <a:gd name="T60" fmla="*/ 1977 w 3977"/>
                <a:gd name="T61" fmla="*/ 57 h 515"/>
                <a:gd name="T62" fmla="*/ 1342 w 3977"/>
                <a:gd name="T63" fmla="*/ 507 h 515"/>
                <a:gd name="T64" fmla="*/ 1175 w 3977"/>
                <a:gd name="T65" fmla="*/ 242 h 515"/>
                <a:gd name="T66" fmla="*/ 991 w 3977"/>
                <a:gd name="T67" fmla="*/ 507 h 515"/>
                <a:gd name="T68" fmla="*/ 991 w 3977"/>
                <a:gd name="T69" fmla="*/ 221 h 515"/>
                <a:gd name="T70" fmla="*/ 1294 w 3977"/>
                <a:gd name="T71" fmla="*/ 315 h 515"/>
                <a:gd name="T72" fmla="*/ 978 w 3977"/>
                <a:gd name="T73" fmla="*/ 493 h 515"/>
                <a:gd name="T74" fmla="*/ 875 w 3977"/>
                <a:gd name="T75" fmla="*/ 308 h 515"/>
                <a:gd name="T76" fmla="*/ 778 w 3977"/>
                <a:gd name="T77" fmla="*/ 507 h 515"/>
                <a:gd name="T78" fmla="*/ 627 w 3977"/>
                <a:gd name="T79" fmla="*/ 235 h 515"/>
                <a:gd name="T80" fmla="*/ 833 w 3977"/>
                <a:gd name="T81" fmla="*/ 212 h 515"/>
                <a:gd name="T82" fmla="*/ 552 w 3977"/>
                <a:gd name="T83" fmla="*/ 318 h 515"/>
                <a:gd name="T84" fmla="*/ 396 w 3977"/>
                <a:gd name="T85" fmla="*/ 332 h 515"/>
                <a:gd name="T86" fmla="*/ 493 w 3977"/>
                <a:gd name="T87" fmla="*/ 515 h 515"/>
                <a:gd name="T88" fmla="*/ 396 w 3977"/>
                <a:gd name="T89" fmla="*/ 332 h 515"/>
                <a:gd name="T90" fmla="*/ 172 w 3977"/>
                <a:gd name="T91" fmla="*/ 61 h 515"/>
                <a:gd name="T92" fmla="*/ 114 w 3977"/>
                <a:gd name="T93" fmla="*/ 419 h 515"/>
                <a:gd name="T94" fmla="*/ 53 w 3977"/>
                <a:gd name="T95" fmla="*/ 421 h 515"/>
                <a:gd name="T96" fmla="*/ 349 w 3977"/>
                <a:gd name="T97" fmla="*/ 175 h 515"/>
                <a:gd name="T98" fmla="*/ 3135 w 3977"/>
                <a:gd name="T99" fmla="*/ 313 h 515"/>
                <a:gd name="T100" fmla="*/ 3036 w 3977"/>
                <a:gd name="T101" fmla="*/ 491 h 515"/>
                <a:gd name="T102" fmla="*/ 3021 w 3977"/>
                <a:gd name="T103" fmla="*/ 21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77" h="515">
                  <a:moveTo>
                    <a:pt x="3918" y="318"/>
                  </a:moveTo>
                  <a:lnTo>
                    <a:pt x="3918" y="318"/>
                  </a:lnTo>
                  <a:cubicBezTo>
                    <a:pt x="3921" y="255"/>
                    <a:pt x="3878" y="229"/>
                    <a:pt x="3842" y="229"/>
                  </a:cubicBezTo>
                  <a:cubicBezTo>
                    <a:pt x="3794" y="229"/>
                    <a:pt x="3766" y="265"/>
                    <a:pt x="3762" y="318"/>
                  </a:cubicBezTo>
                  <a:lnTo>
                    <a:pt x="3918" y="318"/>
                  </a:lnTo>
                  <a:lnTo>
                    <a:pt x="3918" y="318"/>
                  </a:lnTo>
                  <a:close/>
                  <a:moveTo>
                    <a:pt x="3762" y="332"/>
                  </a:moveTo>
                  <a:lnTo>
                    <a:pt x="3762" y="332"/>
                  </a:lnTo>
                  <a:cubicBezTo>
                    <a:pt x="3761" y="461"/>
                    <a:pt x="3838" y="493"/>
                    <a:pt x="3876" y="493"/>
                  </a:cubicBezTo>
                  <a:cubicBezTo>
                    <a:pt x="3916" y="493"/>
                    <a:pt x="3936" y="479"/>
                    <a:pt x="3977" y="433"/>
                  </a:cubicBezTo>
                  <a:lnTo>
                    <a:pt x="3977" y="454"/>
                  </a:lnTo>
                  <a:cubicBezTo>
                    <a:pt x="3943" y="498"/>
                    <a:pt x="3909" y="515"/>
                    <a:pt x="3859" y="515"/>
                  </a:cubicBezTo>
                  <a:cubicBezTo>
                    <a:pt x="3770" y="515"/>
                    <a:pt x="3705" y="453"/>
                    <a:pt x="3705" y="367"/>
                  </a:cubicBezTo>
                  <a:cubicBezTo>
                    <a:pt x="3705" y="280"/>
                    <a:pt x="3768" y="212"/>
                    <a:pt x="3849" y="212"/>
                  </a:cubicBezTo>
                  <a:cubicBezTo>
                    <a:pt x="3915" y="212"/>
                    <a:pt x="3977" y="266"/>
                    <a:pt x="3973" y="332"/>
                  </a:cubicBezTo>
                  <a:lnTo>
                    <a:pt x="3762" y="332"/>
                  </a:lnTo>
                  <a:lnTo>
                    <a:pt x="3762" y="332"/>
                  </a:lnTo>
                  <a:close/>
                  <a:moveTo>
                    <a:pt x="3640" y="444"/>
                  </a:moveTo>
                  <a:lnTo>
                    <a:pt x="3640" y="444"/>
                  </a:lnTo>
                  <a:cubicBezTo>
                    <a:pt x="3640" y="482"/>
                    <a:pt x="3648" y="493"/>
                    <a:pt x="3688" y="493"/>
                  </a:cubicBezTo>
                  <a:lnTo>
                    <a:pt x="3688" y="507"/>
                  </a:lnTo>
                  <a:lnTo>
                    <a:pt x="3536" y="507"/>
                  </a:lnTo>
                  <a:lnTo>
                    <a:pt x="3536" y="493"/>
                  </a:lnTo>
                  <a:cubicBezTo>
                    <a:pt x="3574" y="493"/>
                    <a:pt x="3585" y="484"/>
                    <a:pt x="3585" y="457"/>
                  </a:cubicBezTo>
                  <a:lnTo>
                    <a:pt x="3585" y="308"/>
                  </a:lnTo>
                  <a:cubicBezTo>
                    <a:pt x="3585" y="262"/>
                    <a:pt x="3552" y="242"/>
                    <a:pt x="3521" y="242"/>
                  </a:cubicBezTo>
                  <a:cubicBezTo>
                    <a:pt x="3493" y="242"/>
                    <a:pt x="3468" y="260"/>
                    <a:pt x="3439" y="298"/>
                  </a:cubicBezTo>
                  <a:lnTo>
                    <a:pt x="3439" y="438"/>
                  </a:lnTo>
                  <a:cubicBezTo>
                    <a:pt x="3439" y="482"/>
                    <a:pt x="3445" y="493"/>
                    <a:pt x="3488" y="493"/>
                  </a:cubicBezTo>
                  <a:lnTo>
                    <a:pt x="3488" y="507"/>
                  </a:lnTo>
                  <a:lnTo>
                    <a:pt x="3337" y="507"/>
                  </a:lnTo>
                  <a:lnTo>
                    <a:pt x="3337" y="493"/>
                  </a:lnTo>
                  <a:cubicBezTo>
                    <a:pt x="3375" y="493"/>
                    <a:pt x="3385" y="490"/>
                    <a:pt x="3385" y="438"/>
                  </a:cubicBezTo>
                  <a:lnTo>
                    <a:pt x="3385" y="277"/>
                  </a:lnTo>
                  <a:cubicBezTo>
                    <a:pt x="3385" y="242"/>
                    <a:pt x="3376" y="235"/>
                    <a:pt x="3337" y="235"/>
                  </a:cubicBezTo>
                  <a:lnTo>
                    <a:pt x="3337" y="221"/>
                  </a:lnTo>
                  <a:lnTo>
                    <a:pt x="3426" y="212"/>
                  </a:lnTo>
                  <a:lnTo>
                    <a:pt x="3439" y="212"/>
                  </a:lnTo>
                  <a:lnTo>
                    <a:pt x="3439" y="270"/>
                  </a:lnTo>
                  <a:cubicBezTo>
                    <a:pt x="3473" y="231"/>
                    <a:pt x="3507" y="212"/>
                    <a:pt x="3543" y="212"/>
                  </a:cubicBezTo>
                  <a:cubicBezTo>
                    <a:pt x="3591" y="212"/>
                    <a:pt x="3640" y="246"/>
                    <a:pt x="3640" y="315"/>
                  </a:cubicBezTo>
                  <a:lnTo>
                    <a:pt x="3640" y="444"/>
                  </a:lnTo>
                  <a:lnTo>
                    <a:pt x="3640" y="444"/>
                  </a:lnTo>
                  <a:close/>
                  <a:moveTo>
                    <a:pt x="3280" y="99"/>
                  </a:moveTo>
                  <a:lnTo>
                    <a:pt x="3280" y="99"/>
                  </a:lnTo>
                  <a:cubicBezTo>
                    <a:pt x="3280" y="119"/>
                    <a:pt x="3265" y="135"/>
                    <a:pt x="3245" y="135"/>
                  </a:cubicBezTo>
                  <a:cubicBezTo>
                    <a:pt x="3226" y="135"/>
                    <a:pt x="3210" y="119"/>
                    <a:pt x="3210" y="99"/>
                  </a:cubicBezTo>
                  <a:cubicBezTo>
                    <a:pt x="3210" y="80"/>
                    <a:pt x="3226" y="65"/>
                    <a:pt x="3245" y="65"/>
                  </a:cubicBezTo>
                  <a:cubicBezTo>
                    <a:pt x="3265" y="65"/>
                    <a:pt x="3280" y="80"/>
                    <a:pt x="3280" y="99"/>
                  </a:cubicBezTo>
                  <a:lnTo>
                    <a:pt x="3280" y="99"/>
                  </a:lnTo>
                  <a:close/>
                  <a:moveTo>
                    <a:pt x="3272" y="453"/>
                  </a:moveTo>
                  <a:lnTo>
                    <a:pt x="3272" y="453"/>
                  </a:lnTo>
                  <a:cubicBezTo>
                    <a:pt x="3272" y="482"/>
                    <a:pt x="3279" y="493"/>
                    <a:pt x="3320" y="493"/>
                  </a:cubicBezTo>
                  <a:lnTo>
                    <a:pt x="3320" y="507"/>
                  </a:lnTo>
                  <a:lnTo>
                    <a:pt x="3163" y="507"/>
                  </a:lnTo>
                  <a:lnTo>
                    <a:pt x="3163" y="493"/>
                  </a:lnTo>
                  <a:cubicBezTo>
                    <a:pt x="3207" y="493"/>
                    <a:pt x="3217" y="487"/>
                    <a:pt x="3217" y="453"/>
                  </a:cubicBezTo>
                  <a:lnTo>
                    <a:pt x="3217" y="278"/>
                  </a:lnTo>
                  <a:cubicBezTo>
                    <a:pt x="3217" y="238"/>
                    <a:pt x="3205" y="235"/>
                    <a:pt x="3163" y="235"/>
                  </a:cubicBezTo>
                  <a:lnTo>
                    <a:pt x="3163" y="221"/>
                  </a:lnTo>
                  <a:lnTo>
                    <a:pt x="3258" y="212"/>
                  </a:lnTo>
                  <a:lnTo>
                    <a:pt x="3272" y="212"/>
                  </a:lnTo>
                  <a:lnTo>
                    <a:pt x="3272" y="453"/>
                  </a:lnTo>
                  <a:lnTo>
                    <a:pt x="3272" y="453"/>
                  </a:lnTo>
                  <a:close/>
                  <a:moveTo>
                    <a:pt x="2812" y="99"/>
                  </a:moveTo>
                  <a:lnTo>
                    <a:pt x="2812" y="99"/>
                  </a:lnTo>
                  <a:cubicBezTo>
                    <a:pt x="2812" y="119"/>
                    <a:pt x="2797" y="135"/>
                    <a:pt x="2778" y="135"/>
                  </a:cubicBezTo>
                  <a:cubicBezTo>
                    <a:pt x="2758" y="135"/>
                    <a:pt x="2742" y="119"/>
                    <a:pt x="2742" y="99"/>
                  </a:cubicBezTo>
                  <a:cubicBezTo>
                    <a:pt x="2742" y="80"/>
                    <a:pt x="2758" y="65"/>
                    <a:pt x="2778" y="65"/>
                  </a:cubicBezTo>
                  <a:cubicBezTo>
                    <a:pt x="2797" y="65"/>
                    <a:pt x="2812" y="80"/>
                    <a:pt x="2812" y="99"/>
                  </a:cubicBezTo>
                  <a:lnTo>
                    <a:pt x="2812" y="99"/>
                  </a:lnTo>
                  <a:close/>
                  <a:moveTo>
                    <a:pt x="2804" y="453"/>
                  </a:moveTo>
                  <a:lnTo>
                    <a:pt x="2804" y="453"/>
                  </a:lnTo>
                  <a:cubicBezTo>
                    <a:pt x="2804" y="482"/>
                    <a:pt x="2811" y="493"/>
                    <a:pt x="2852" y="493"/>
                  </a:cubicBezTo>
                  <a:lnTo>
                    <a:pt x="2852" y="507"/>
                  </a:lnTo>
                  <a:lnTo>
                    <a:pt x="2695" y="507"/>
                  </a:lnTo>
                  <a:lnTo>
                    <a:pt x="2695" y="493"/>
                  </a:lnTo>
                  <a:cubicBezTo>
                    <a:pt x="2739" y="493"/>
                    <a:pt x="2749" y="487"/>
                    <a:pt x="2749" y="453"/>
                  </a:cubicBezTo>
                  <a:lnTo>
                    <a:pt x="2749" y="278"/>
                  </a:lnTo>
                  <a:cubicBezTo>
                    <a:pt x="2749" y="238"/>
                    <a:pt x="2737" y="235"/>
                    <a:pt x="2695" y="235"/>
                  </a:cubicBezTo>
                  <a:lnTo>
                    <a:pt x="2695" y="221"/>
                  </a:lnTo>
                  <a:lnTo>
                    <a:pt x="2790" y="212"/>
                  </a:lnTo>
                  <a:lnTo>
                    <a:pt x="2804" y="212"/>
                  </a:lnTo>
                  <a:lnTo>
                    <a:pt x="2804" y="453"/>
                  </a:lnTo>
                  <a:lnTo>
                    <a:pt x="2804" y="453"/>
                  </a:lnTo>
                  <a:close/>
                  <a:moveTo>
                    <a:pt x="2566" y="278"/>
                  </a:moveTo>
                  <a:lnTo>
                    <a:pt x="2566" y="278"/>
                  </a:lnTo>
                  <a:cubicBezTo>
                    <a:pt x="2543" y="247"/>
                    <a:pt x="2512" y="229"/>
                    <a:pt x="2483" y="229"/>
                  </a:cubicBezTo>
                  <a:cubicBezTo>
                    <a:pt x="2431" y="229"/>
                    <a:pt x="2395" y="276"/>
                    <a:pt x="2395" y="346"/>
                  </a:cubicBezTo>
                  <a:cubicBezTo>
                    <a:pt x="2395" y="414"/>
                    <a:pt x="2427" y="494"/>
                    <a:pt x="2521" y="494"/>
                  </a:cubicBezTo>
                  <a:cubicBezTo>
                    <a:pt x="2553" y="494"/>
                    <a:pt x="2566" y="481"/>
                    <a:pt x="2566" y="450"/>
                  </a:cubicBezTo>
                  <a:lnTo>
                    <a:pt x="2566" y="278"/>
                  </a:lnTo>
                  <a:lnTo>
                    <a:pt x="2566" y="278"/>
                  </a:lnTo>
                  <a:close/>
                  <a:moveTo>
                    <a:pt x="2621" y="451"/>
                  </a:moveTo>
                  <a:lnTo>
                    <a:pt x="2621" y="451"/>
                  </a:lnTo>
                  <a:cubicBezTo>
                    <a:pt x="2621" y="482"/>
                    <a:pt x="2632" y="493"/>
                    <a:pt x="2669" y="493"/>
                  </a:cubicBezTo>
                  <a:lnTo>
                    <a:pt x="2669" y="507"/>
                  </a:lnTo>
                  <a:lnTo>
                    <a:pt x="2502" y="507"/>
                  </a:lnTo>
                  <a:cubicBezTo>
                    <a:pt x="2381" y="507"/>
                    <a:pt x="2336" y="425"/>
                    <a:pt x="2336" y="358"/>
                  </a:cubicBezTo>
                  <a:cubicBezTo>
                    <a:pt x="2336" y="277"/>
                    <a:pt x="2395" y="212"/>
                    <a:pt x="2470" y="212"/>
                  </a:cubicBezTo>
                  <a:cubicBezTo>
                    <a:pt x="2500" y="212"/>
                    <a:pt x="2530" y="223"/>
                    <a:pt x="2566" y="247"/>
                  </a:cubicBezTo>
                  <a:lnTo>
                    <a:pt x="2566" y="72"/>
                  </a:lnTo>
                  <a:cubicBezTo>
                    <a:pt x="2566" y="31"/>
                    <a:pt x="2556" y="23"/>
                    <a:pt x="2528" y="23"/>
                  </a:cubicBezTo>
                  <a:lnTo>
                    <a:pt x="2512" y="23"/>
                  </a:lnTo>
                  <a:lnTo>
                    <a:pt x="2512" y="9"/>
                  </a:lnTo>
                  <a:lnTo>
                    <a:pt x="2607" y="0"/>
                  </a:lnTo>
                  <a:lnTo>
                    <a:pt x="2621" y="0"/>
                  </a:lnTo>
                  <a:lnTo>
                    <a:pt x="2621" y="451"/>
                  </a:lnTo>
                  <a:lnTo>
                    <a:pt x="2621" y="451"/>
                  </a:lnTo>
                  <a:close/>
                  <a:moveTo>
                    <a:pt x="2236" y="318"/>
                  </a:moveTo>
                  <a:lnTo>
                    <a:pt x="2236" y="318"/>
                  </a:lnTo>
                  <a:cubicBezTo>
                    <a:pt x="2239" y="255"/>
                    <a:pt x="2196" y="229"/>
                    <a:pt x="2159" y="229"/>
                  </a:cubicBezTo>
                  <a:cubicBezTo>
                    <a:pt x="2112" y="229"/>
                    <a:pt x="2083" y="265"/>
                    <a:pt x="2080" y="318"/>
                  </a:cubicBezTo>
                  <a:lnTo>
                    <a:pt x="2236" y="318"/>
                  </a:lnTo>
                  <a:lnTo>
                    <a:pt x="2236" y="318"/>
                  </a:lnTo>
                  <a:close/>
                  <a:moveTo>
                    <a:pt x="2080" y="332"/>
                  </a:moveTo>
                  <a:lnTo>
                    <a:pt x="2080" y="332"/>
                  </a:lnTo>
                  <a:cubicBezTo>
                    <a:pt x="2079" y="461"/>
                    <a:pt x="2155" y="493"/>
                    <a:pt x="2194" y="493"/>
                  </a:cubicBezTo>
                  <a:cubicBezTo>
                    <a:pt x="2234" y="493"/>
                    <a:pt x="2254" y="479"/>
                    <a:pt x="2295" y="433"/>
                  </a:cubicBezTo>
                  <a:lnTo>
                    <a:pt x="2295" y="454"/>
                  </a:lnTo>
                  <a:cubicBezTo>
                    <a:pt x="2260" y="498"/>
                    <a:pt x="2227" y="515"/>
                    <a:pt x="2177" y="515"/>
                  </a:cubicBezTo>
                  <a:cubicBezTo>
                    <a:pt x="2088" y="515"/>
                    <a:pt x="2023" y="453"/>
                    <a:pt x="2023" y="367"/>
                  </a:cubicBezTo>
                  <a:cubicBezTo>
                    <a:pt x="2023" y="280"/>
                    <a:pt x="2086" y="212"/>
                    <a:pt x="2167" y="212"/>
                  </a:cubicBezTo>
                  <a:cubicBezTo>
                    <a:pt x="2233" y="212"/>
                    <a:pt x="2294" y="266"/>
                    <a:pt x="2290" y="332"/>
                  </a:cubicBezTo>
                  <a:lnTo>
                    <a:pt x="2080" y="332"/>
                  </a:lnTo>
                  <a:lnTo>
                    <a:pt x="2080" y="332"/>
                  </a:lnTo>
                  <a:close/>
                  <a:moveTo>
                    <a:pt x="1977" y="57"/>
                  </a:moveTo>
                  <a:lnTo>
                    <a:pt x="1977" y="57"/>
                  </a:lnTo>
                  <a:cubicBezTo>
                    <a:pt x="1937" y="58"/>
                    <a:pt x="1922" y="86"/>
                    <a:pt x="1925" y="129"/>
                  </a:cubicBezTo>
                  <a:lnTo>
                    <a:pt x="1949" y="414"/>
                  </a:lnTo>
                  <a:cubicBezTo>
                    <a:pt x="1954" y="471"/>
                    <a:pt x="1963" y="489"/>
                    <a:pt x="2006" y="493"/>
                  </a:cubicBezTo>
                  <a:lnTo>
                    <a:pt x="2006" y="507"/>
                  </a:lnTo>
                  <a:lnTo>
                    <a:pt x="1840" y="507"/>
                  </a:lnTo>
                  <a:lnTo>
                    <a:pt x="1840" y="493"/>
                  </a:lnTo>
                  <a:cubicBezTo>
                    <a:pt x="1878" y="486"/>
                    <a:pt x="1890" y="469"/>
                    <a:pt x="1887" y="423"/>
                  </a:cubicBezTo>
                  <a:lnTo>
                    <a:pt x="1865" y="124"/>
                  </a:lnTo>
                  <a:lnTo>
                    <a:pt x="1863" y="124"/>
                  </a:lnTo>
                  <a:lnTo>
                    <a:pt x="1705" y="507"/>
                  </a:lnTo>
                  <a:lnTo>
                    <a:pt x="1693" y="507"/>
                  </a:lnTo>
                  <a:lnTo>
                    <a:pt x="1537" y="124"/>
                  </a:lnTo>
                  <a:lnTo>
                    <a:pt x="1536" y="124"/>
                  </a:lnTo>
                  <a:lnTo>
                    <a:pt x="1510" y="410"/>
                  </a:lnTo>
                  <a:cubicBezTo>
                    <a:pt x="1506" y="456"/>
                    <a:pt x="1523" y="484"/>
                    <a:pt x="1570" y="493"/>
                  </a:cubicBezTo>
                  <a:lnTo>
                    <a:pt x="1570" y="507"/>
                  </a:lnTo>
                  <a:lnTo>
                    <a:pt x="1426" y="507"/>
                  </a:lnTo>
                  <a:lnTo>
                    <a:pt x="1426" y="493"/>
                  </a:lnTo>
                  <a:cubicBezTo>
                    <a:pt x="1473" y="486"/>
                    <a:pt x="1480" y="459"/>
                    <a:pt x="1485" y="408"/>
                  </a:cubicBezTo>
                  <a:lnTo>
                    <a:pt x="1513" y="90"/>
                  </a:lnTo>
                  <a:cubicBezTo>
                    <a:pt x="1495" y="70"/>
                    <a:pt x="1479" y="61"/>
                    <a:pt x="1453" y="57"/>
                  </a:cubicBezTo>
                  <a:lnTo>
                    <a:pt x="1453" y="44"/>
                  </a:lnTo>
                  <a:lnTo>
                    <a:pt x="1570" y="44"/>
                  </a:lnTo>
                  <a:lnTo>
                    <a:pt x="1718" y="408"/>
                  </a:lnTo>
                  <a:lnTo>
                    <a:pt x="1868" y="44"/>
                  </a:lnTo>
                  <a:lnTo>
                    <a:pt x="1977" y="44"/>
                  </a:lnTo>
                  <a:lnTo>
                    <a:pt x="1977" y="57"/>
                  </a:lnTo>
                  <a:lnTo>
                    <a:pt x="1977" y="57"/>
                  </a:lnTo>
                  <a:close/>
                  <a:moveTo>
                    <a:pt x="1294" y="444"/>
                  </a:moveTo>
                  <a:lnTo>
                    <a:pt x="1294" y="444"/>
                  </a:lnTo>
                  <a:cubicBezTo>
                    <a:pt x="1294" y="482"/>
                    <a:pt x="1302" y="493"/>
                    <a:pt x="1342" y="493"/>
                  </a:cubicBezTo>
                  <a:lnTo>
                    <a:pt x="1342" y="507"/>
                  </a:lnTo>
                  <a:lnTo>
                    <a:pt x="1190" y="507"/>
                  </a:lnTo>
                  <a:lnTo>
                    <a:pt x="1190" y="493"/>
                  </a:lnTo>
                  <a:cubicBezTo>
                    <a:pt x="1228" y="493"/>
                    <a:pt x="1239" y="484"/>
                    <a:pt x="1239" y="457"/>
                  </a:cubicBezTo>
                  <a:lnTo>
                    <a:pt x="1239" y="308"/>
                  </a:lnTo>
                  <a:cubicBezTo>
                    <a:pt x="1239" y="262"/>
                    <a:pt x="1206" y="242"/>
                    <a:pt x="1175" y="242"/>
                  </a:cubicBezTo>
                  <a:cubicBezTo>
                    <a:pt x="1147" y="242"/>
                    <a:pt x="1122" y="260"/>
                    <a:pt x="1093" y="298"/>
                  </a:cubicBezTo>
                  <a:lnTo>
                    <a:pt x="1093" y="438"/>
                  </a:lnTo>
                  <a:cubicBezTo>
                    <a:pt x="1093" y="482"/>
                    <a:pt x="1099" y="493"/>
                    <a:pt x="1142" y="493"/>
                  </a:cubicBezTo>
                  <a:lnTo>
                    <a:pt x="1142" y="507"/>
                  </a:lnTo>
                  <a:lnTo>
                    <a:pt x="991" y="507"/>
                  </a:lnTo>
                  <a:lnTo>
                    <a:pt x="991" y="493"/>
                  </a:lnTo>
                  <a:cubicBezTo>
                    <a:pt x="1029" y="493"/>
                    <a:pt x="1039" y="490"/>
                    <a:pt x="1039" y="438"/>
                  </a:cubicBezTo>
                  <a:lnTo>
                    <a:pt x="1039" y="277"/>
                  </a:lnTo>
                  <a:cubicBezTo>
                    <a:pt x="1039" y="242"/>
                    <a:pt x="1030" y="235"/>
                    <a:pt x="991" y="235"/>
                  </a:cubicBezTo>
                  <a:lnTo>
                    <a:pt x="991" y="221"/>
                  </a:lnTo>
                  <a:lnTo>
                    <a:pt x="1080" y="212"/>
                  </a:lnTo>
                  <a:lnTo>
                    <a:pt x="1093" y="212"/>
                  </a:lnTo>
                  <a:lnTo>
                    <a:pt x="1093" y="270"/>
                  </a:lnTo>
                  <a:cubicBezTo>
                    <a:pt x="1127" y="231"/>
                    <a:pt x="1161" y="212"/>
                    <a:pt x="1197" y="212"/>
                  </a:cubicBezTo>
                  <a:cubicBezTo>
                    <a:pt x="1245" y="212"/>
                    <a:pt x="1294" y="246"/>
                    <a:pt x="1294" y="315"/>
                  </a:cubicBezTo>
                  <a:lnTo>
                    <a:pt x="1294" y="444"/>
                  </a:lnTo>
                  <a:lnTo>
                    <a:pt x="1294" y="444"/>
                  </a:lnTo>
                  <a:close/>
                  <a:moveTo>
                    <a:pt x="930" y="444"/>
                  </a:moveTo>
                  <a:lnTo>
                    <a:pt x="930" y="444"/>
                  </a:lnTo>
                  <a:cubicBezTo>
                    <a:pt x="930" y="482"/>
                    <a:pt x="938" y="493"/>
                    <a:pt x="978" y="493"/>
                  </a:cubicBezTo>
                  <a:lnTo>
                    <a:pt x="978" y="507"/>
                  </a:lnTo>
                  <a:lnTo>
                    <a:pt x="826" y="507"/>
                  </a:lnTo>
                  <a:lnTo>
                    <a:pt x="826" y="493"/>
                  </a:lnTo>
                  <a:cubicBezTo>
                    <a:pt x="864" y="493"/>
                    <a:pt x="875" y="484"/>
                    <a:pt x="875" y="457"/>
                  </a:cubicBezTo>
                  <a:lnTo>
                    <a:pt x="875" y="308"/>
                  </a:lnTo>
                  <a:cubicBezTo>
                    <a:pt x="875" y="262"/>
                    <a:pt x="842" y="242"/>
                    <a:pt x="811" y="242"/>
                  </a:cubicBezTo>
                  <a:cubicBezTo>
                    <a:pt x="783" y="242"/>
                    <a:pt x="758" y="260"/>
                    <a:pt x="730" y="298"/>
                  </a:cubicBezTo>
                  <a:lnTo>
                    <a:pt x="730" y="438"/>
                  </a:lnTo>
                  <a:cubicBezTo>
                    <a:pt x="730" y="482"/>
                    <a:pt x="735" y="493"/>
                    <a:pt x="778" y="493"/>
                  </a:cubicBezTo>
                  <a:lnTo>
                    <a:pt x="778" y="507"/>
                  </a:lnTo>
                  <a:lnTo>
                    <a:pt x="627" y="507"/>
                  </a:lnTo>
                  <a:lnTo>
                    <a:pt x="627" y="493"/>
                  </a:lnTo>
                  <a:cubicBezTo>
                    <a:pt x="665" y="493"/>
                    <a:pt x="675" y="490"/>
                    <a:pt x="675" y="438"/>
                  </a:cubicBezTo>
                  <a:lnTo>
                    <a:pt x="675" y="277"/>
                  </a:lnTo>
                  <a:cubicBezTo>
                    <a:pt x="675" y="242"/>
                    <a:pt x="666" y="235"/>
                    <a:pt x="627" y="235"/>
                  </a:cubicBezTo>
                  <a:lnTo>
                    <a:pt x="627" y="221"/>
                  </a:lnTo>
                  <a:lnTo>
                    <a:pt x="716" y="212"/>
                  </a:lnTo>
                  <a:lnTo>
                    <a:pt x="730" y="212"/>
                  </a:lnTo>
                  <a:lnTo>
                    <a:pt x="730" y="270"/>
                  </a:lnTo>
                  <a:cubicBezTo>
                    <a:pt x="763" y="231"/>
                    <a:pt x="797" y="212"/>
                    <a:pt x="833" y="212"/>
                  </a:cubicBezTo>
                  <a:cubicBezTo>
                    <a:pt x="881" y="212"/>
                    <a:pt x="930" y="246"/>
                    <a:pt x="930" y="315"/>
                  </a:cubicBezTo>
                  <a:lnTo>
                    <a:pt x="930" y="444"/>
                  </a:lnTo>
                  <a:lnTo>
                    <a:pt x="930" y="444"/>
                  </a:lnTo>
                  <a:close/>
                  <a:moveTo>
                    <a:pt x="552" y="318"/>
                  </a:moveTo>
                  <a:lnTo>
                    <a:pt x="552" y="318"/>
                  </a:lnTo>
                  <a:cubicBezTo>
                    <a:pt x="555" y="255"/>
                    <a:pt x="512" y="229"/>
                    <a:pt x="475" y="229"/>
                  </a:cubicBezTo>
                  <a:cubicBezTo>
                    <a:pt x="428" y="229"/>
                    <a:pt x="399" y="265"/>
                    <a:pt x="396" y="318"/>
                  </a:cubicBezTo>
                  <a:lnTo>
                    <a:pt x="552" y="318"/>
                  </a:lnTo>
                  <a:lnTo>
                    <a:pt x="552" y="318"/>
                  </a:lnTo>
                  <a:close/>
                  <a:moveTo>
                    <a:pt x="396" y="332"/>
                  </a:moveTo>
                  <a:lnTo>
                    <a:pt x="396" y="332"/>
                  </a:lnTo>
                  <a:cubicBezTo>
                    <a:pt x="395" y="461"/>
                    <a:pt x="471" y="493"/>
                    <a:pt x="510" y="493"/>
                  </a:cubicBezTo>
                  <a:cubicBezTo>
                    <a:pt x="550" y="493"/>
                    <a:pt x="570" y="479"/>
                    <a:pt x="611" y="433"/>
                  </a:cubicBezTo>
                  <a:lnTo>
                    <a:pt x="611" y="454"/>
                  </a:lnTo>
                  <a:cubicBezTo>
                    <a:pt x="576" y="498"/>
                    <a:pt x="543" y="515"/>
                    <a:pt x="493" y="515"/>
                  </a:cubicBezTo>
                  <a:cubicBezTo>
                    <a:pt x="403" y="515"/>
                    <a:pt x="339" y="453"/>
                    <a:pt x="339" y="367"/>
                  </a:cubicBezTo>
                  <a:cubicBezTo>
                    <a:pt x="339" y="280"/>
                    <a:pt x="402" y="212"/>
                    <a:pt x="483" y="212"/>
                  </a:cubicBezTo>
                  <a:cubicBezTo>
                    <a:pt x="549" y="212"/>
                    <a:pt x="610" y="266"/>
                    <a:pt x="606" y="332"/>
                  </a:cubicBezTo>
                  <a:lnTo>
                    <a:pt x="396" y="332"/>
                  </a:lnTo>
                  <a:lnTo>
                    <a:pt x="396" y="332"/>
                  </a:lnTo>
                  <a:close/>
                  <a:moveTo>
                    <a:pt x="114" y="269"/>
                  </a:moveTo>
                  <a:lnTo>
                    <a:pt x="114" y="269"/>
                  </a:lnTo>
                  <a:cubicBezTo>
                    <a:pt x="135" y="276"/>
                    <a:pt x="147" y="277"/>
                    <a:pt x="172" y="277"/>
                  </a:cubicBezTo>
                  <a:cubicBezTo>
                    <a:pt x="240" y="277"/>
                    <a:pt x="284" y="240"/>
                    <a:pt x="284" y="177"/>
                  </a:cubicBezTo>
                  <a:cubicBezTo>
                    <a:pt x="284" y="128"/>
                    <a:pt x="257" y="61"/>
                    <a:pt x="172" y="61"/>
                  </a:cubicBezTo>
                  <a:lnTo>
                    <a:pt x="114" y="61"/>
                  </a:lnTo>
                  <a:lnTo>
                    <a:pt x="114" y="269"/>
                  </a:lnTo>
                  <a:lnTo>
                    <a:pt x="114" y="269"/>
                  </a:lnTo>
                  <a:close/>
                  <a:moveTo>
                    <a:pt x="114" y="419"/>
                  </a:moveTo>
                  <a:lnTo>
                    <a:pt x="114" y="419"/>
                  </a:lnTo>
                  <a:cubicBezTo>
                    <a:pt x="114" y="477"/>
                    <a:pt x="128" y="493"/>
                    <a:pt x="167" y="493"/>
                  </a:cubicBezTo>
                  <a:lnTo>
                    <a:pt x="167" y="507"/>
                  </a:lnTo>
                  <a:lnTo>
                    <a:pt x="0" y="507"/>
                  </a:lnTo>
                  <a:lnTo>
                    <a:pt x="0" y="493"/>
                  </a:lnTo>
                  <a:cubicBezTo>
                    <a:pt x="33" y="493"/>
                    <a:pt x="53" y="482"/>
                    <a:pt x="53" y="421"/>
                  </a:cubicBezTo>
                  <a:lnTo>
                    <a:pt x="53" y="131"/>
                  </a:lnTo>
                  <a:cubicBezTo>
                    <a:pt x="53" y="74"/>
                    <a:pt x="39" y="57"/>
                    <a:pt x="0" y="57"/>
                  </a:cubicBezTo>
                  <a:lnTo>
                    <a:pt x="0" y="44"/>
                  </a:lnTo>
                  <a:lnTo>
                    <a:pt x="169" y="44"/>
                  </a:lnTo>
                  <a:cubicBezTo>
                    <a:pt x="297" y="44"/>
                    <a:pt x="349" y="111"/>
                    <a:pt x="349" y="175"/>
                  </a:cubicBezTo>
                  <a:cubicBezTo>
                    <a:pt x="349" y="252"/>
                    <a:pt x="290" y="295"/>
                    <a:pt x="185" y="295"/>
                  </a:cubicBezTo>
                  <a:cubicBezTo>
                    <a:pt x="165" y="295"/>
                    <a:pt x="148" y="294"/>
                    <a:pt x="114" y="290"/>
                  </a:cubicBezTo>
                  <a:lnTo>
                    <a:pt x="114" y="419"/>
                  </a:lnTo>
                  <a:lnTo>
                    <a:pt x="114" y="419"/>
                  </a:lnTo>
                  <a:close/>
                  <a:moveTo>
                    <a:pt x="3135" y="313"/>
                  </a:moveTo>
                  <a:lnTo>
                    <a:pt x="3135" y="313"/>
                  </a:lnTo>
                  <a:lnTo>
                    <a:pt x="3121" y="313"/>
                  </a:lnTo>
                  <a:cubicBezTo>
                    <a:pt x="3109" y="262"/>
                    <a:pt x="3073" y="229"/>
                    <a:pt x="3025" y="229"/>
                  </a:cubicBezTo>
                  <a:cubicBezTo>
                    <a:pt x="2968" y="229"/>
                    <a:pt x="2929" y="277"/>
                    <a:pt x="2929" y="347"/>
                  </a:cubicBezTo>
                  <a:cubicBezTo>
                    <a:pt x="2929" y="426"/>
                    <a:pt x="2978" y="491"/>
                    <a:pt x="3036" y="491"/>
                  </a:cubicBezTo>
                  <a:cubicBezTo>
                    <a:pt x="3071" y="491"/>
                    <a:pt x="3113" y="473"/>
                    <a:pt x="3143" y="431"/>
                  </a:cubicBezTo>
                  <a:lnTo>
                    <a:pt x="3143" y="452"/>
                  </a:lnTo>
                  <a:cubicBezTo>
                    <a:pt x="3112" y="494"/>
                    <a:pt x="3069" y="515"/>
                    <a:pt x="3017" y="515"/>
                  </a:cubicBezTo>
                  <a:cubicBezTo>
                    <a:pt x="2932" y="515"/>
                    <a:pt x="2873" y="456"/>
                    <a:pt x="2873" y="371"/>
                  </a:cubicBezTo>
                  <a:cubicBezTo>
                    <a:pt x="2873" y="283"/>
                    <a:pt x="2939" y="212"/>
                    <a:pt x="3021" y="212"/>
                  </a:cubicBezTo>
                  <a:cubicBezTo>
                    <a:pt x="3064" y="212"/>
                    <a:pt x="3087" y="229"/>
                    <a:pt x="3102" y="229"/>
                  </a:cubicBezTo>
                  <a:cubicBezTo>
                    <a:pt x="3109" y="229"/>
                    <a:pt x="3116" y="223"/>
                    <a:pt x="3121" y="212"/>
                  </a:cubicBezTo>
                  <a:lnTo>
                    <a:pt x="3135" y="212"/>
                  </a:lnTo>
                  <a:lnTo>
                    <a:pt x="3135" y="31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70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7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C">
    <p:bg>
      <p:bgPr>
        <a:gradFill>
          <a:gsLst>
            <a:gs pos="87000">
              <a:srgbClr val="1F538F"/>
            </a:gs>
            <a:gs pos="52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D132-8C61-C600-AFB3-F62335C60208}"/>
              </a:ext>
            </a:extLst>
          </p:cNvPr>
          <p:cNvGrpSpPr/>
          <p:nvPr userDrawn="1"/>
        </p:nvGrpSpPr>
        <p:grpSpPr>
          <a:xfrm>
            <a:off x="4724397" y="3211027"/>
            <a:ext cx="2743202" cy="435946"/>
            <a:chOff x="4724397" y="3211027"/>
            <a:chExt cx="2743202" cy="4359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F09B02-6C86-BF07-BC42-4DA86C0C9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53"/>
            <a:stretch/>
          </p:blipFill>
          <p:spPr>
            <a:xfrm>
              <a:off x="4724397" y="3211027"/>
              <a:ext cx="381588" cy="435946"/>
            </a:xfrm>
            <a:prstGeom prst="rect">
              <a:avLst/>
            </a:prstGeom>
          </p:spPr>
        </p:pic>
        <p:sp>
          <p:nvSpPr>
            <p:cNvPr id="10" name="Freeform 33">
              <a:extLst>
                <a:ext uri="{FF2B5EF4-FFF2-40B4-BE49-F238E27FC236}">
                  <a16:creationId xmlns:a16="http://schemas.microsoft.com/office/drawing/2014/main" id="{C106549B-7A55-FB9D-40AE-058D5282DBEE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5218111" y="3211027"/>
              <a:ext cx="2249488" cy="295275"/>
            </a:xfrm>
            <a:custGeom>
              <a:avLst/>
              <a:gdLst>
                <a:gd name="T0" fmla="*/ 3918 w 3977"/>
                <a:gd name="T1" fmla="*/ 318 h 515"/>
                <a:gd name="T2" fmla="*/ 3977 w 3977"/>
                <a:gd name="T3" fmla="*/ 433 h 515"/>
                <a:gd name="T4" fmla="*/ 3973 w 3977"/>
                <a:gd name="T5" fmla="*/ 332 h 515"/>
                <a:gd name="T6" fmla="*/ 3688 w 3977"/>
                <a:gd name="T7" fmla="*/ 493 h 515"/>
                <a:gd name="T8" fmla="*/ 3585 w 3977"/>
                <a:gd name="T9" fmla="*/ 308 h 515"/>
                <a:gd name="T10" fmla="*/ 3488 w 3977"/>
                <a:gd name="T11" fmla="*/ 507 h 515"/>
                <a:gd name="T12" fmla="*/ 3337 w 3977"/>
                <a:gd name="T13" fmla="*/ 235 h 515"/>
                <a:gd name="T14" fmla="*/ 3543 w 3977"/>
                <a:gd name="T15" fmla="*/ 212 h 515"/>
                <a:gd name="T16" fmla="*/ 3280 w 3977"/>
                <a:gd name="T17" fmla="*/ 99 h 515"/>
                <a:gd name="T18" fmla="*/ 3280 w 3977"/>
                <a:gd name="T19" fmla="*/ 99 h 515"/>
                <a:gd name="T20" fmla="*/ 3163 w 3977"/>
                <a:gd name="T21" fmla="*/ 507 h 515"/>
                <a:gd name="T22" fmla="*/ 3163 w 3977"/>
                <a:gd name="T23" fmla="*/ 221 h 515"/>
                <a:gd name="T24" fmla="*/ 2812 w 3977"/>
                <a:gd name="T25" fmla="*/ 99 h 515"/>
                <a:gd name="T26" fmla="*/ 2812 w 3977"/>
                <a:gd name="T27" fmla="*/ 99 h 515"/>
                <a:gd name="T28" fmla="*/ 2852 w 3977"/>
                <a:gd name="T29" fmla="*/ 507 h 515"/>
                <a:gd name="T30" fmla="*/ 2695 w 3977"/>
                <a:gd name="T31" fmla="*/ 235 h 515"/>
                <a:gd name="T32" fmla="*/ 2804 w 3977"/>
                <a:gd name="T33" fmla="*/ 453 h 515"/>
                <a:gd name="T34" fmla="*/ 2521 w 3977"/>
                <a:gd name="T35" fmla="*/ 494 h 515"/>
                <a:gd name="T36" fmla="*/ 2621 w 3977"/>
                <a:gd name="T37" fmla="*/ 451 h 515"/>
                <a:gd name="T38" fmla="*/ 2470 w 3977"/>
                <a:gd name="T39" fmla="*/ 212 h 515"/>
                <a:gd name="T40" fmla="*/ 2512 w 3977"/>
                <a:gd name="T41" fmla="*/ 9 h 515"/>
                <a:gd name="T42" fmla="*/ 2236 w 3977"/>
                <a:gd name="T43" fmla="*/ 318 h 515"/>
                <a:gd name="T44" fmla="*/ 2236 w 3977"/>
                <a:gd name="T45" fmla="*/ 318 h 515"/>
                <a:gd name="T46" fmla="*/ 2295 w 3977"/>
                <a:gd name="T47" fmla="*/ 454 h 515"/>
                <a:gd name="T48" fmla="*/ 2080 w 3977"/>
                <a:gd name="T49" fmla="*/ 332 h 515"/>
                <a:gd name="T50" fmla="*/ 1949 w 3977"/>
                <a:gd name="T51" fmla="*/ 414 h 515"/>
                <a:gd name="T52" fmla="*/ 1887 w 3977"/>
                <a:gd name="T53" fmla="*/ 423 h 515"/>
                <a:gd name="T54" fmla="*/ 1537 w 3977"/>
                <a:gd name="T55" fmla="*/ 124 h 515"/>
                <a:gd name="T56" fmla="*/ 1426 w 3977"/>
                <a:gd name="T57" fmla="*/ 507 h 515"/>
                <a:gd name="T58" fmla="*/ 1453 w 3977"/>
                <a:gd name="T59" fmla="*/ 44 h 515"/>
                <a:gd name="T60" fmla="*/ 1977 w 3977"/>
                <a:gd name="T61" fmla="*/ 57 h 515"/>
                <a:gd name="T62" fmla="*/ 1342 w 3977"/>
                <a:gd name="T63" fmla="*/ 507 h 515"/>
                <a:gd name="T64" fmla="*/ 1175 w 3977"/>
                <a:gd name="T65" fmla="*/ 242 h 515"/>
                <a:gd name="T66" fmla="*/ 991 w 3977"/>
                <a:gd name="T67" fmla="*/ 507 h 515"/>
                <a:gd name="T68" fmla="*/ 991 w 3977"/>
                <a:gd name="T69" fmla="*/ 221 h 515"/>
                <a:gd name="T70" fmla="*/ 1294 w 3977"/>
                <a:gd name="T71" fmla="*/ 315 h 515"/>
                <a:gd name="T72" fmla="*/ 978 w 3977"/>
                <a:gd name="T73" fmla="*/ 493 h 515"/>
                <a:gd name="T74" fmla="*/ 875 w 3977"/>
                <a:gd name="T75" fmla="*/ 308 h 515"/>
                <a:gd name="T76" fmla="*/ 778 w 3977"/>
                <a:gd name="T77" fmla="*/ 507 h 515"/>
                <a:gd name="T78" fmla="*/ 627 w 3977"/>
                <a:gd name="T79" fmla="*/ 235 h 515"/>
                <a:gd name="T80" fmla="*/ 833 w 3977"/>
                <a:gd name="T81" fmla="*/ 212 h 515"/>
                <a:gd name="T82" fmla="*/ 552 w 3977"/>
                <a:gd name="T83" fmla="*/ 318 h 515"/>
                <a:gd name="T84" fmla="*/ 396 w 3977"/>
                <a:gd name="T85" fmla="*/ 332 h 515"/>
                <a:gd name="T86" fmla="*/ 493 w 3977"/>
                <a:gd name="T87" fmla="*/ 515 h 515"/>
                <a:gd name="T88" fmla="*/ 396 w 3977"/>
                <a:gd name="T89" fmla="*/ 332 h 515"/>
                <a:gd name="T90" fmla="*/ 172 w 3977"/>
                <a:gd name="T91" fmla="*/ 61 h 515"/>
                <a:gd name="T92" fmla="*/ 114 w 3977"/>
                <a:gd name="T93" fmla="*/ 419 h 515"/>
                <a:gd name="T94" fmla="*/ 53 w 3977"/>
                <a:gd name="T95" fmla="*/ 421 h 515"/>
                <a:gd name="T96" fmla="*/ 349 w 3977"/>
                <a:gd name="T97" fmla="*/ 175 h 515"/>
                <a:gd name="T98" fmla="*/ 3135 w 3977"/>
                <a:gd name="T99" fmla="*/ 313 h 515"/>
                <a:gd name="T100" fmla="*/ 3036 w 3977"/>
                <a:gd name="T101" fmla="*/ 491 h 515"/>
                <a:gd name="T102" fmla="*/ 3021 w 3977"/>
                <a:gd name="T103" fmla="*/ 21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77" h="515">
                  <a:moveTo>
                    <a:pt x="3918" y="318"/>
                  </a:moveTo>
                  <a:lnTo>
                    <a:pt x="3918" y="318"/>
                  </a:lnTo>
                  <a:cubicBezTo>
                    <a:pt x="3921" y="255"/>
                    <a:pt x="3878" y="229"/>
                    <a:pt x="3842" y="229"/>
                  </a:cubicBezTo>
                  <a:cubicBezTo>
                    <a:pt x="3794" y="229"/>
                    <a:pt x="3766" y="265"/>
                    <a:pt x="3762" y="318"/>
                  </a:cubicBezTo>
                  <a:lnTo>
                    <a:pt x="3918" y="318"/>
                  </a:lnTo>
                  <a:lnTo>
                    <a:pt x="3918" y="318"/>
                  </a:lnTo>
                  <a:close/>
                  <a:moveTo>
                    <a:pt x="3762" y="332"/>
                  </a:moveTo>
                  <a:lnTo>
                    <a:pt x="3762" y="332"/>
                  </a:lnTo>
                  <a:cubicBezTo>
                    <a:pt x="3761" y="461"/>
                    <a:pt x="3838" y="493"/>
                    <a:pt x="3876" y="493"/>
                  </a:cubicBezTo>
                  <a:cubicBezTo>
                    <a:pt x="3916" y="493"/>
                    <a:pt x="3936" y="479"/>
                    <a:pt x="3977" y="433"/>
                  </a:cubicBezTo>
                  <a:lnTo>
                    <a:pt x="3977" y="454"/>
                  </a:lnTo>
                  <a:cubicBezTo>
                    <a:pt x="3943" y="498"/>
                    <a:pt x="3909" y="515"/>
                    <a:pt x="3859" y="515"/>
                  </a:cubicBezTo>
                  <a:cubicBezTo>
                    <a:pt x="3770" y="515"/>
                    <a:pt x="3705" y="453"/>
                    <a:pt x="3705" y="367"/>
                  </a:cubicBezTo>
                  <a:cubicBezTo>
                    <a:pt x="3705" y="280"/>
                    <a:pt x="3768" y="212"/>
                    <a:pt x="3849" y="212"/>
                  </a:cubicBezTo>
                  <a:cubicBezTo>
                    <a:pt x="3915" y="212"/>
                    <a:pt x="3977" y="266"/>
                    <a:pt x="3973" y="332"/>
                  </a:cubicBezTo>
                  <a:lnTo>
                    <a:pt x="3762" y="332"/>
                  </a:lnTo>
                  <a:lnTo>
                    <a:pt x="3762" y="332"/>
                  </a:lnTo>
                  <a:close/>
                  <a:moveTo>
                    <a:pt x="3640" y="444"/>
                  </a:moveTo>
                  <a:lnTo>
                    <a:pt x="3640" y="444"/>
                  </a:lnTo>
                  <a:cubicBezTo>
                    <a:pt x="3640" y="482"/>
                    <a:pt x="3648" y="493"/>
                    <a:pt x="3688" y="493"/>
                  </a:cubicBezTo>
                  <a:lnTo>
                    <a:pt x="3688" y="507"/>
                  </a:lnTo>
                  <a:lnTo>
                    <a:pt x="3536" y="507"/>
                  </a:lnTo>
                  <a:lnTo>
                    <a:pt x="3536" y="493"/>
                  </a:lnTo>
                  <a:cubicBezTo>
                    <a:pt x="3574" y="493"/>
                    <a:pt x="3585" y="484"/>
                    <a:pt x="3585" y="457"/>
                  </a:cubicBezTo>
                  <a:lnTo>
                    <a:pt x="3585" y="308"/>
                  </a:lnTo>
                  <a:cubicBezTo>
                    <a:pt x="3585" y="262"/>
                    <a:pt x="3552" y="242"/>
                    <a:pt x="3521" y="242"/>
                  </a:cubicBezTo>
                  <a:cubicBezTo>
                    <a:pt x="3493" y="242"/>
                    <a:pt x="3468" y="260"/>
                    <a:pt x="3439" y="298"/>
                  </a:cubicBezTo>
                  <a:lnTo>
                    <a:pt x="3439" y="438"/>
                  </a:lnTo>
                  <a:cubicBezTo>
                    <a:pt x="3439" y="482"/>
                    <a:pt x="3445" y="493"/>
                    <a:pt x="3488" y="493"/>
                  </a:cubicBezTo>
                  <a:lnTo>
                    <a:pt x="3488" y="507"/>
                  </a:lnTo>
                  <a:lnTo>
                    <a:pt x="3337" y="507"/>
                  </a:lnTo>
                  <a:lnTo>
                    <a:pt x="3337" y="493"/>
                  </a:lnTo>
                  <a:cubicBezTo>
                    <a:pt x="3375" y="493"/>
                    <a:pt x="3385" y="490"/>
                    <a:pt x="3385" y="438"/>
                  </a:cubicBezTo>
                  <a:lnTo>
                    <a:pt x="3385" y="277"/>
                  </a:lnTo>
                  <a:cubicBezTo>
                    <a:pt x="3385" y="242"/>
                    <a:pt x="3376" y="235"/>
                    <a:pt x="3337" y="235"/>
                  </a:cubicBezTo>
                  <a:lnTo>
                    <a:pt x="3337" y="221"/>
                  </a:lnTo>
                  <a:lnTo>
                    <a:pt x="3426" y="212"/>
                  </a:lnTo>
                  <a:lnTo>
                    <a:pt x="3439" y="212"/>
                  </a:lnTo>
                  <a:lnTo>
                    <a:pt x="3439" y="270"/>
                  </a:lnTo>
                  <a:cubicBezTo>
                    <a:pt x="3473" y="231"/>
                    <a:pt x="3507" y="212"/>
                    <a:pt x="3543" y="212"/>
                  </a:cubicBezTo>
                  <a:cubicBezTo>
                    <a:pt x="3591" y="212"/>
                    <a:pt x="3640" y="246"/>
                    <a:pt x="3640" y="315"/>
                  </a:cubicBezTo>
                  <a:lnTo>
                    <a:pt x="3640" y="444"/>
                  </a:lnTo>
                  <a:lnTo>
                    <a:pt x="3640" y="444"/>
                  </a:lnTo>
                  <a:close/>
                  <a:moveTo>
                    <a:pt x="3280" y="99"/>
                  </a:moveTo>
                  <a:lnTo>
                    <a:pt x="3280" y="99"/>
                  </a:lnTo>
                  <a:cubicBezTo>
                    <a:pt x="3280" y="119"/>
                    <a:pt x="3265" y="135"/>
                    <a:pt x="3245" y="135"/>
                  </a:cubicBezTo>
                  <a:cubicBezTo>
                    <a:pt x="3226" y="135"/>
                    <a:pt x="3210" y="119"/>
                    <a:pt x="3210" y="99"/>
                  </a:cubicBezTo>
                  <a:cubicBezTo>
                    <a:pt x="3210" y="80"/>
                    <a:pt x="3226" y="65"/>
                    <a:pt x="3245" y="65"/>
                  </a:cubicBezTo>
                  <a:cubicBezTo>
                    <a:pt x="3265" y="65"/>
                    <a:pt x="3280" y="80"/>
                    <a:pt x="3280" y="99"/>
                  </a:cubicBezTo>
                  <a:lnTo>
                    <a:pt x="3280" y="99"/>
                  </a:lnTo>
                  <a:close/>
                  <a:moveTo>
                    <a:pt x="3272" y="453"/>
                  </a:moveTo>
                  <a:lnTo>
                    <a:pt x="3272" y="453"/>
                  </a:lnTo>
                  <a:cubicBezTo>
                    <a:pt x="3272" y="482"/>
                    <a:pt x="3279" y="493"/>
                    <a:pt x="3320" y="493"/>
                  </a:cubicBezTo>
                  <a:lnTo>
                    <a:pt x="3320" y="507"/>
                  </a:lnTo>
                  <a:lnTo>
                    <a:pt x="3163" y="507"/>
                  </a:lnTo>
                  <a:lnTo>
                    <a:pt x="3163" y="493"/>
                  </a:lnTo>
                  <a:cubicBezTo>
                    <a:pt x="3207" y="493"/>
                    <a:pt x="3217" y="487"/>
                    <a:pt x="3217" y="453"/>
                  </a:cubicBezTo>
                  <a:lnTo>
                    <a:pt x="3217" y="278"/>
                  </a:lnTo>
                  <a:cubicBezTo>
                    <a:pt x="3217" y="238"/>
                    <a:pt x="3205" y="235"/>
                    <a:pt x="3163" y="235"/>
                  </a:cubicBezTo>
                  <a:lnTo>
                    <a:pt x="3163" y="221"/>
                  </a:lnTo>
                  <a:lnTo>
                    <a:pt x="3258" y="212"/>
                  </a:lnTo>
                  <a:lnTo>
                    <a:pt x="3272" y="212"/>
                  </a:lnTo>
                  <a:lnTo>
                    <a:pt x="3272" y="453"/>
                  </a:lnTo>
                  <a:lnTo>
                    <a:pt x="3272" y="453"/>
                  </a:lnTo>
                  <a:close/>
                  <a:moveTo>
                    <a:pt x="2812" y="99"/>
                  </a:moveTo>
                  <a:lnTo>
                    <a:pt x="2812" y="99"/>
                  </a:lnTo>
                  <a:cubicBezTo>
                    <a:pt x="2812" y="119"/>
                    <a:pt x="2797" y="135"/>
                    <a:pt x="2778" y="135"/>
                  </a:cubicBezTo>
                  <a:cubicBezTo>
                    <a:pt x="2758" y="135"/>
                    <a:pt x="2742" y="119"/>
                    <a:pt x="2742" y="99"/>
                  </a:cubicBezTo>
                  <a:cubicBezTo>
                    <a:pt x="2742" y="80"/>
                    <a:pt x="2758" y="65"/>
                    <a:pt x="2778" y="65"/>
                  </a:cubicBezTo>
                  <a:cubicBezTo>
                    <a:pt x="2797" y="65"/>
                    <a:pt x="2812" y="80"/>
                    <a:pt x="2812" y="99"/>
                  </a:cubicBezTo>
                  <a:lnTo>
                    <a:pt x="2812" y="99"/>
                  </a:lnTo>
                  <a:close/>
                  <a:moveTo>
                    <a:pt x="2804" y="453"/>
                  </a:moveTo>
                  <a:lnTo>
                    <a:pt x="2804" y="453"/>
                  </a:lnTo>
                  <a:cubicBezTo>
                    <a:pt x="2804" y="482"/>
                    <a:pt x="2811" y="493"/>
                    <a:pt x="2852" y="493"/>
                  </a:cubicBezTo>
                  <a:lnTo>
                    <a:pt x="2852" y="507"/>
                  </a:lnTo>
                  <a:lnTo>
                    <a:pt x="2695" y="507"/>
                  </a:lnTo>
                  <a:lnTo>
                    <a:pt x="2695" y="493"/>
                  </a:lnTo>
                  <a:cubicBezTo>
                    <a:pt x="2739" y="493"/>
                    <a:pt x="2749" y="487"/>
                    <a:pt x="2749" y="453"/>
                  </a:cubicBezTo>
                  <a:lnTo>
                    <a:pt x="2749" y="278"/>
                  </a:lnTo>
                  <a:cubicBezTo>
                    <a:pt x="2749" y="238"/>
                    <a:pt x="2737" y="235"/>
                    <a:pt x="2695" y="235"/>
                  </a:cubicBezTo>
                  <a:lnTo>
                    <a:pt x="2695" y="221"/>
                  </a:lnTo>
                  <a:lnTo>
                    <a:pt x="2790" y="212"/>
                  </a:lnTo>
                  <a:lnTo>
                    <a:pt x="2804" y="212"/>
                  </a:lnTo>
                  <a:lnTo>
                    <a:pt x="2804" y="453"/>
                  </a:lnTo>
                  <a:lnTo>
                    <a:pt x="2804" y="453"/>
                  </a:lnTo>
                  <a:close/>
                  <a:moveTo>
                    <a:pt x="2566" y="278"/>
                  </a:moveTo>
                  <a:lnTo>
                    <a:pt x="2566" y="278"/>
                  </a:lnTo>
                  <a:cubicBezTo>
                    <a:pt x="2543" y="247"/>
                    <a:pt x="2512" y="229"/>
                    <a:pt x="2483" y="229"/>
                  </a:cubicBezTo>
                  <a:cubicBezTo>
                    <a:pt x="2431" y="229"/>
                    <a:pt x="2395" y="276"/>
                    <a:pt x="2395" y="346"/>
                  </a:cubicBezTo>
                  <a:cubicBezTo>
                    <a:pt x="2395" y="414"/>
                    <a:pt x="2427" y="494"/>
                    <a:pt x="2521" y="494"/>
                  </a:cubicBezTo>
                  <a:cubicBezTo>
                    <a:pt x="2553" y="494"/>
                    <a:pt x="2566" y="481"/>
                    <a:pt x="2566" y="450"/>
                  </a:cubicBezTo>
                  <a:lnTo>
                    <a:pt x="2566" y="278"/>
                  </a:lnTo>
                  <a:lnTo>
                    <a:pt x="2566" y="278"/>
                  </a:lnTo>
                  <a:close/>
                  <a:moveTo>
                    <a:pt x="2621" y="451"/>
                  </a:moveTo>
                  <a:lnTo>
                    <a:pt x="2621" y="451"/>
                  </a:lnTo>
                  <a:cubicBezTo>
                    <a:pt x="2621" y="482"/>
                    <a:pt x="2632" y="493"/>
                    <a:pt x="2669" y="493"/>
                  </a:cubicBezTo>
                  <a:lnTo>
                    <a:pt x="2669" y="507"/>
                  </a:lnTo>
                  <a:lnTo>
                    <a:pt x="2502" y="507"/>
                  </a:lnTo>
                  <a:cubicBezTo>
                    <a:pt x="2381" y="507"/>
                    <a:pt x="2336" y="425"/>
                    <a:pt x="2336" y="358"/>
                  </a:cubicBezTo>
                  <a:cubicBezTo>
                    <a:pt x="2336" y="277"/>
                    <a:pt x="2395" y="212"/>
                    <a:pt x="2470" y="212"/>
                  </a:cubicBezTo>
                  <a:cubicBezTo>
                    <a:pt x="2500" y="212"/>
                    <a:pt x="2530" y="223"/>
                    <a:pt x="2566" y="247"/>
                  </a:cubicBezTo>
                  <a:lnTo>
                    <a:pt x="2566" y="72"/>
                  </a:lnTo>
                  <a:cubicBezTo>
                    <a:pt x="2566" y="31"/>
                    <a:pt x="2556" y="23"/>
                    <a:pt x="2528" y="23"/>
                  </a:cubicBezTo>
                  <a:lnTo>
                    <a:pt x="2512" y="23"/>
                  </a:lnTo>
                  <a:lnTo>
                    <a:pt x="2512" y="9"/>
                  </a:lnTo>
                  <a:lnTo>
                    <a:pt x="2607" y="0"/>
                  </a:lnTo>
                  <a:lnTo>
                    <a:pt x="2621" y="0"/>
                  </a:lnTo>
                  <a:lnTo>
                    <a:pt x="2621" y="451"/>
                  </a:lnTo>
                  <a:lnTo>
                    <a:pt x="2621" y="451"/>
                  </a:lnTo>
                  <a:close/>
                  <a:moveTo>
                    <a:pt x="2236" y="318"/>
                  </a:moveTo>
                  <a:lnTo>
                    <a:pt x="2236" y="318"/>
                  </a:lnTo>
                  <a:cubicBezTo>
                    <a:pt x="2239" y="255"/>
                    <a:pt x="2196" y="229"/>
                    <a:pt x="2159" y="229"/>
                  </a:cubicBezTo>
                  <a:cubicBezTo>
                    <a:pt x="2112" y="229"/>
                    <a:pt x="2083" y="265"/>
                    <a:pt x="2080" y="318"/>
                  </a:cubicBezTo>
                  <a:lnTo>
                    <a:pt x="2236" y="318"/>
                  </a:lnTo>
                  <a:lnTo>
                    <a:pt x="2236" y="318"/>
                  </a:lnTo>
                  <a:close/>
                  <a:moveTo>
                    <a:pt x="2080" y="332"/>
                  </a:moveTo>
                  <a:lnTo>
                    <a:pt x="2080" y="332"/>
                  </a:lnTo>
                  <a:cubicBezTo>
                    <a:pt x="2079" y="461"/>
                    <a:pt x="2155" y="493"/>
                    <a:pt x="2194" y="493"/>
                  </a:cubicBezTo>
                  <a:cubicBezTo>
                    <a:pt x="2234" y="493"/>
                    <a:pt x="2254" y="479"/>
                    <a:pt x="2295" y="433"/>
                  </a:cubicBezTo>
                  <a:lnTo>
                    <a:pt x="2295" y="454"/>
                  </a:lnTo>
                  <a:cubicBezTo>
                    <a:pt x="2260" y="498"/>
                    <a:pt x="2227" y="515"/>
                    <a:pt x="2177" y="515"/>
                  </a:cubicBezTo>
                  <a:cubicBezTo>
                    <a:pt x="2088" y="515"/>
                    <a:pt x="2023" y="453"/>
                    <a:pt x="2023" y="367"/>
                  </a:cubicBezTo>
                  <a:cubicBezTo>
                    <a:pt x="2023" y="280"/>
                    <a:pt x="2086" y="212"/>
                    <a:pt x="2167" y="212"/>
                  </a:cubicBezTo>
                  <a:cubicBezTo>
                    <a:pt x="2233" y="212"/>
                    <a:pt x="2294" y="266"/>
                    <a:pt x="2290" y="332"/>
                  </a:cubicBezTo>
                  <a:lnTo>
                    <a:pt x="2080" y="332"/>
                  </a:lnTo>
                  <a:lnTo>
                    <a:pt x="2080" y="332"/>
                  </a:lnTo>
                  <a:close/>
                  <a:moveTo>
                    <a:pt x="1977" y="57"/>
                  </a:moveTo>
                  <a:lnTo>
                    <a:pt x="1977" y="57"/>
                  </a:lnTo>
                  <a:cubicBezTo>
                    <a:pt x="1937" y="58"/>
                    <a:pt x="1922" y="86"/>
                    <a:pt x="1925" y="129"/>
                  </a:cubicBezTo>
                  <a:lnTo>
                    <a:pt x="1949" y="414"/>
                  </a:lnTo>
                  <a:cubicBezTo>
                    <a:pt x="1954" y="471"/>
                    <a:pt x="1963" y="489"/>
                    <a:pt x="2006" y="493"/>
                  </a:cubicBezTo>
                  <a:lnTo>
                    <a:pt x="2006" y="507"/>
                  </a:lnTo>
                  <a:lnTo>
                    <a:pt x="1840" y="507"/>
                  </a:lnTo>
                  <a:lnTo>
                    <a:pt x="1840" y="493"/>
                  </a:lnTo>
                  <a:cubicBezTo>
                    <a:pt x="1878" y="486"/>
                    <a:pt x="1890" y="469"/>
                    <a:pt x="1887" y="423"/>
                  </a:cubicBezTo>
                  <a:lnTo>
                    <a:pt x="1865" y="124"/>
                  </a:lnTo>
                  <a:lnTo>
                    <a:pt x="1863" y="124"/>
                  </a:lnTo>
                  <a:lnTo>
                    <a:pt x="1705" y="507"/>
                  </a:lnTo>
                  <a:lnTo>
                    <a:pt x="1693" y="507"/>
                  </a:lnTo>
                  <a:lnTo>
                    <a:pt x="1537" y="124"/>
                  </a:lnTo>
                  <a:lnTo>
                    <a:pt x="1536" y="124"/>
                  </a:lnTo>
                  <a:lnTo>
                    <a:pt x="1510" y="410"/>
                  </a:lnTo>
                  <a:cubicBezTo>
                    <a:pt x="1506" y="456"/>
                    <a:pt x="1523" y="484"/>
                    <a:pt x="1570" y="493"/>
                  </a:cubicBezTo>
                  <a:lnTo>
                    <a:pt x="1570" y="507"/>
                  </a:lnTo>
                  <a:lnTo>
                    <a:pt x="1426" y="507"/>
                  </a:lnTo>
                  <a:lnTo>
                    <a:pt x="1426" y="493"/>
                  </a:lnTo>
                  <a:cubicBezTo>
                    <a:pt x="1473" y="486"/>
                    <a:pt x="1480" y="459"/>
                    <a:pt x="1485" y="408"/>
                  </a:cubicBezTo>
                  <a:lnTo>
                    <a:pt x="1513" y="90"/>
                  </a:lnTo>
                  <a:cubicBezTo>
                    <a:pt x="1495" y="70"/>
                    <a:pt x="1479" y="61"/>
                    <a:pt x="1453" y="57"/>
                  </a:cubicBezTo>
                  <a:lnTo>
                    <a:pt x="1453" y="44"/>
                  </a:lnTo>
                  <a:lnTo>
                    <a:pt x="1570" y="44"/>
                  </a:lnTo>
                  <a:lnTo>
                    <a:pt x="1718" y="408"/>
                  </a:lnTo>
                  <a:lnTo>
                    <a:pt x="1868" y="44"/>
                  </a:lnTo>
                  <a:lnTo>
                    <a:pt x="1977" y="44"/>
                  </a:lnTo>
                  <a:lnTo>
                    <a:pt x="1977" y="57"/>
                  </a:lnTo>
                  <a:lnTo>
                    <a:pt x="1977" y="57"/>
                  </a:lnTo>
                  <a:close/>
                  <a:moveTo>
                    <a:pt x="1294" y="444"/>
                  </a:moveTo>
                  <a:lnTo>
                    <a:pt x="1294" y="444"/>
                  </a:lnTo>
                  <a:cubicBezTo>
                    <a:pt x="1294" y="482"/>
                    <a:pt x="1302" y="493"/>
                    <a:pt x="1342" y="493"/>
                  </a:cubicBezTo>
                  <a:lnTo>
                    <a:pt x="1342" y="507"/>
                  </a:lnTo>
                  <a:lnTo>
                    <a:pt x="1190" y="507"/>
                  </a:lnTo>
                  <a:lnTo>
                    <a:pt x="1190" y="493"/>
                  </a:lnTo>
                  <a:cubicBezTo>
                    <a:pt x="1228" y="493"/>
                    <a:pt x="1239" y="484"/>
                    <a:pt x="1239" y="457"/>
                  </a:cubicBezTo>
                  <a:lnTo>
                    <a:pt x="1239" y="308"/>
                  </a:lnTo>
                  <a:cubicBezTo>
                    <a:pt x="1239" y="262"/>
                    <a:pt x="1206" y="242"/>
                    <a:pt x="1175" y="242"/>
                  </a:cubicBezTo>
                  <a:cubicBezTo>
                    <a:pt x="1147" y="242"/>
                    <a:pt x="1122" y="260"/>
                    <a:pt x="1093" y="298"/>
                  </a:cubicBezTo>
                  <a:lnTo>
                    <a:pt x="1093" y="438"/>
                  </a:lnTo>
                  <a:cubicBezTo>
                    <a:pt x="1093" y="482"/>
                    <a:pt x="1099" y="493"/>
                    <a:pt x="1142" y="493"/>
                  </a:cubicBezTo>
                  <a:lnTo>
                    <a:pt x="1142" y="507"/>
                  </a:lnTo>
                  <a:lnTo>
                    <a:pt x="991" y="507"/>
                  </a:lnTo>
                  <a:lnTo>
                    <a:pt x="991" y="493"/>
                  </a:lnTo>
                  <a:cubicBezTo>
                    <a:pt x="1029" y="493"/>
                    <a:pt x="1039" y="490"/>
                    <a:pt x="1039" y="438"/>
                  </a:cubicBezTo>
                  <a:lnTo>
                    <a:pt x="1039" y="277"/>
                  </a:lnTo>
                  <a:cubicBezTo>
                    <a:pt x="1039" y="242"/>
                    <a:pt x="1030" y="235"/>
                    <a:pt x="991" y="235"/>
                  </a:cubicBezTo>
                  <a:lnTo>
                    <a:pt x="991" y="221"/>
                  </a:lnTo>
                  <a:lnTo>
                    <a:pt x="1080" y="212"/>
                  </a:lnTo>
                  <a:lnTo>
                    <a:pt x="1093" y="212"/>
                  </a:lnTo>
                  <a:lnTo>
                    <a:pt x="1093" y="270"/>
                  </a:lnTo>
                  <a:cubicBezTo>
                    <a:pt x="1127" y="231"/>
                    <a:pt x="1161" y="212"/>
                    <a:pt x="1197" y="212"/>
                  </a:cubicBezTo>
                  <a:cubicBezTo>
                    <a:pt x="1245" y="212"/>
                    <a:pt x="1294" y="246"/>
                    <a:pt x="1294" y="315"/>
                  </a:cubicBezTo>
                  <a:lnTo>
                    <a:pt x="1294" y="444"/>
                  </a:lnTo>
                  <a:lnTo>
                    <a:pt x="1294" y="444"/>
                  </a:lnTo>
                  <a:close/>
                  <a:moveTo>
                    <a:pt x="930" y="444"/>
                  </a:moveTo>
                  <a:lnTo>
                    <a:pt x="930" y="444"/>
                  </a:lnTo>
                  <a:cubicBezTo>
                    <a:pt x="930" y="482"/>
                    <a:pt x="938" y="493"/>
                    <a:pt x="978" y="493"/>
                  </a:cubicBezTo>
                  <a:lnTo>
                    <a:pt x="978" y="507"/>
                  </a:lnTo>
                  <a:lnTo>
                    <a:pt x="826" y="507"/>
                  </a:lnTo>
                  <a:lnTo>
                    <a:pt x="826" y="493"/>
                  </a:lnTo>
                  <a:cubicBezTo>
                    <a:pt x="864" y="493"/>
                    <a:pt x="875" y="484"/>
                    <a:pt x="875" y="457"/>
                  </a:cubicBezTo>
                  <a:lnTo>
                    <a:pt x="875" y="308"/>
                  </a:lnTo>
                  <a:cubicBezTo>
                    <a:pt x="875" y="262"/>
                    <a:pt x="842" y="242"/>
                    <a:pt x="811" y="242"/>
                  </a:cubicBezTo>
                  <a:cubicBezTo>
                    <a:pt x="783" y="242"/>
                    <a:pt x="758" y="260"/>
                    <a:pt x="730" y="298"/>
                  </a:cubicBezTo>
                  <a:lnTo>
                    <a:pt x="730" y="438"/>
                  </a:lnTo>
                  <a:cubicBezTo>
                    <a:pt x="730" y="482"/>
                    <a:pt x="735" y="493"/>
                    <a:pt x="778" y="493"/>
                  </a:cubicBezTo>
                  <a:lnTo>
                    <a:pt x="778" y="507"/>
                  </a:lnTo>
                  <a:lnTo>
                    <a:pt x="627" y="507"/>
                  </a:lnTo>
                  <a:lnTo>
                    <a:pt x="627" y="493"/>
                  </a:lnTo>
                  <a:cubicBezTo>
                    <a:pt x="665" y="493"/>
                    <a:pt x="675" y="490"/>
                    <a:pt x="675" y="438"/>
                  </a:cubicBezTo>
                  <a:lnTo>
                    <a:pt x="675" y="277"/>
                  </a:lnTo>
                  <a:cubicBezTo>
                    <a:pt x="675" y="242"/>
                    <a:pt x="666" y="235"/>
                    <a:pt x="627" y="235"/>
                  </a:cubicBezTo>
                  <a:lnTo>
                    <a:pt x="627" y="221"/>
                  </a:lnTo>
                  <a:lnTo>
                    <a:pt x="716" y="212"/>
                  </a:lnTo>
                  <a:lnTo>
                    <a:pt x="730" y="212"/>
                  </a:lnTo>
                  <a:lnTo>
                    <a:pt x="730" y="270"/>
                  </a:lnTo>
                  <a:cubicBezTo>
                    <a:pt x="763" y="231"/>
                    <a:pt x="797" y="212"/>
                    <a:pt x="833" y="212"/>
                  </a:cubicBezTo>
                  <a:cubicBezTo>
                    <a:pt x="881" y="212"/>
                    <a:pt x="930" y="246"/>
                    <a:pt x="930" y="315"/>
                  </a:cubicBezTo>
                  <a:lnTo>
                    <a:pt x="930" y="444"/>
                  </a:lnTo>
                  <a:lnTo>
                    <a:pt x="930" y="444"/>
                  </a:lnTo>
                  <a:close/>
                  <a:moveTo>
                    <a:pt x="552" y="318"/>
                  </a:moveTo>
                  <a:lnTo>
                    <a:pt x="552" y="318"/>
                  </a:lnTo>
                  <a:cubicBezTo>
                    <a:pt x="555" y="255"/>
                    <a:pt x="512" y="229"/>
                    <a:pt x="475" y="229"/>
                  </a:cubicBezTo>
                  <a:cubicBezTo>
                    <a:pt x="428" y="229"/>
                    <a:pt x="399" y="265"/>
                    <a:pt x="396" y="318"/>
                  </a:cubicBezTo>
                  <a:lnTo>
                    <a:pt x="552" y="318"/>
                  </a:lnTo>
                  <a:lnTo>
                    <a:pt x="552" y="318"/>
                  </a:lnTo>
                  <a:close/>
                  <a:moveTo>
                    <a:pt x="396" y="332"/>
                  </a:moveTo>
                  <a:lnTo>
                    <a:pt x="396" y="332"/>
                  </a:lnTo>
                  <a:cubicBezTo>
                    <a:pt x="395" y="461"/>
                    <a:pt x="471" y="493"/>
                    <a:pt x="510" y="493"/>
                  </a:cubicBezTo>
                  <a:cubicBezTo>
                    <a:pt x="550" y="493"/>
                    <a:pt x="570" y="479"/>
                    <a:pt x="611" y="433"/>
                  </a:cubicBezTo>
                  <a:lnTo>
                    <a:pt x="611" y="454"/>
                  </a:lnTo>
                  <a:cubicBezTo>
                    <a:pt x="576" y="498"/>
                    <a:pt x="543" y="515"/>
                    <a:pt x="493" y="515"/>
                  </a:cubicBezTo>
                  <a:cubicBezTo>
                    <a:pt x="403" y="515"/>
                    <a:pt x="339" y="453"/>
                    <a:pt x="339" y="367"/>
                  </a:cubicBezTo>
                  <a:cubicBezTo>
                    <a:pt x="339" y="280"/>
                    <a:pt x="402" y="212"/>
                    <a:pt x="483" y="212"/>
                  </a:cubicBezTo>
                  <a:cubicBezTo>
                    <a:pt x="549" y="212"/>
                    <a:pt x="610" y="266"/>
                    <a:pt x="606" y="332"/>
                  </a:cubicBezTo>
                  <a:lnTo>
                    <a:pt x="396" y="332"/>
                  </a:lnTo>
                  <a:lnTo>
                    <a:pt x="396" y="332"/>
                  </a:lnTo>
                  <a:close/>
                  <a:moveTo>
                    <a:pt x="114" y="269"/>
                  </a:moveTo>
                  <a:lnTo>
                    <a:pt x="114" y="269"/>
                  </a:lnTo>
                  <a:cubicBezTo>
                    <a:pt x="135" y="276"/>
                    <a:pt x="147" y="277"/>
                    <a:pt x="172" y="277"/>
                  </a:cubicBezTo>
                  <a:cubicBezTo>
                    <a:pt x="240" y="277"/>
                    <a:pt x="284" y="240"/>
                    <a:pt x="284" y="177"/>
                  </a:cubicBezTo>
                  <a:cubicBezTo>
                    <a:pt x="284" y="128"/>
                    <a:pt x="257" y="61"/>
                    <a:pt x="172" y="61"/>
                  </a:cubicBezTo>
                  <a:lnTo>
                    <a:pt x="114" y="61"/>
                  </a:lnTo>
                  <a:lnTo>
                    <a:pt x="114" y="269"/>
                  </a:lnTo>
                  <a:lnTo>
                    <a:pt x="114" y="269"/>
                  </a:lnTo>
                  <a:close/>
                  <a:moveTo>
                    <a:pt x="114" y="419"/>
                  </a:moveTo>
                  <a:lnTo>
                    <a:pt x="114" y="419"/>
                  </a:lnTo>
                  <a:cubicBezTo>
                    <a:pt x="114" y="477"/>
                    <a:pt x="128" y="493"/>
                    <a:pt x="167" y="493"/>
                  </a:cubicBezTo>
                  <a:lnTo>
                    <a:pt x="167" y="507"/>
                  </a:lnTo>
                  <a:lnTo>
                    <a:pt x="0" y="507"/>
                  </a:lnTo>
                  <a:lnTo>
                    <a:pt x="0" y="493"/>
                  </a:lnTo>
                  <a:cubicBezTo>
                    <a:pt x="33" y="493"/>
                    <a:pt x="53" y="482"/>
                    <a:pt x="53" y="421"/>
                  </a:cubicBezTo>
                  <a:lnTo>
                    <a:pt x="53" y="131"/>
                  </a:lnTo>
                  <a:cubicBezTo>
                    <a:pt x="53" y="74"/>
                    <a:pt x="39" y="57"/>
                    <a:pt x="0" y="57"/>
                  </a:cubicBezTo>
                  <a:lnTo>
                    <a:pt x="0" y="44"/>
                  </a:lnTo>
                  <a:lnTo>
                    <a:pt x="169" y="44"/>
                  </a:lnTo>
                  <a:cubicBezTo>
                    <a:pt x="297" y="44"/>
                    <a:pt x="349" y="111"/>
                    <a:pt x="349" y="175"/>
                  </a:cubicBezTo>
                  <a:cubicBezTo>
                    <a:pt x="349" y="252"/>
                    <a:pt x="290" y="295"/>
                    <a:pt x="185" y="295"/>
                  </a:cubicBezTo>
                  <a:cubicBezTo>
                    <a:pt x="165" y="295"/>
                    <a:pt x="148" y="294"/>
                    <a:pt x="114" y="290"/>
                  </a:cubicBezTo>
                  <a:lnTo>
                    <a:pt x="114" y="419"/>
                  </a:lnTo>
                  <a:lnTo>
                    <a:pt x="114" y="419"/>
                  </a:lnTo>
                  <a:close/>
                  <a:moveTo>
                    <a:pt x="3135" y="313"/>
                  </a:moveTo>
                  <a:lnTo>
                    <a:pt x="3135" y="313"/>
                  </a:lnTo>
                  <a:lnTo>
                    <a:pt x="3121" y="313"/>
                  </a:lnTo>
                  <a:cubicBezTo>
                    <a:pt x="3109" y="262"/>
                    <a:pt x="3073" y="229"/>
                    <a:pt x="3025" y="229"/>
                  </a:cubicBezTo>
                  <a:cubicBezTo>
                    <a:pt x="2968" y="229"/>
                    <a:pt x="2929" y="277"/>
                    <a:pt x="2929" y="347"/>
                  </a:cubicBezTo>
                  <a:cubicBezTo>
                    <a:pt x="2929" y="426"/>
                    <a:pt x="2978" y="491"/>
                    <a:pt x="3036" y="491"/>
                  </a:cubicBezTo>
                  <a:cubicBezTo>
                    <a:pt x="3071" y="491"/>
                    <a:pt x="3113" y="473"/>
                    <a:pt x="3143" y="431"/>
                  </a:cubicBezTo>
                  <a:lnTo>
                    <a:pt x="3143" y="452"/>
                  </a:lnTo>
                  <a:cubicBezTo>
                    <a:pt x="3112" y="494"/>
                    <a:pt x="3069" y="515"/>
                    <a:pt x="3017" y="515"/>
                  </a:cubicBezTo>
                  <a:cubicBezTo>
                    <a:pt x="2932" y="515"/>
                    <a:pt x="2873" y="456"/>
                    <a:pt x="2873" y="371"/>
                  </a:cubicBezTo>
                  <a:cubicBezTo>
                    <a:pt x="2873" y="283"/>
                    <a:pt x="2939" y="212"/>
                    <a:pt x="3021" y="212"/>
                  </a:cubicBezTo>
                  <a:cubicBezTo>
                    <a:pt x="3064" y="212"/>
                    <a:pt x="3087" y="229"/>
                    <a:pt x="3102" y="229"/>
                  </a:cubicBezTo>
                  <a:cubicBezTo>
                    <a:pt x="3109" y="229"/>
                    <a:pt x="3116" y="223"/>
                    <a:pt x="3121" y="212"/>
                  </a:cubicBezTo>
                  <a:lnTo>
                    <a:pt x="3135" y="212"/>
                  </a:lnTo>
                  <a:lnTo>
                    <a:pt x="3135" y="31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Line top Placeholder 20">
            <a:extLst>
              <a:ext uri="{FF2B5EF4-FFF2-40B4-BE49-F238E27FC236}">
                <a16:creationId xmlns:a16="http://schemas.microsoft.com/office/drawing/2014/main" id="{07792B4C-F919-7FC6-37AC-1AC9B390E5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822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uides" hidden="1">
            <a:extLst>
              <a:ext uri="{FF2B5EF4-FFF2-40B4-BE49-F238E27FC236}">
                <a16:creationId xmlns:a16="http://schemas.microsoft.com/office/drawing/2014/main" id="{34F4D84D-8B38-E9C5-1868-7F61784FF0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0FCFE-6765-0832-0840-9CF39F36BB4B}"/>
              </a:ext>
            </a:extLst>
          </p:cNvPr>
          <p:cNvSpPr txBox="1"/>
          <p:nvPr userDrawn="1"/>
        </p:nvSpPr>
        <p:spPr>
          <a:xfrm>
            <a:off x="719138" y="719138"/>
            <a:ext cx="107521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If you see any </a:t>
            </a:r>
            <a:r>
              <a:rPr lang="en-GB" sz="4400" b="1" i="1" dirty="0">
                <a:solidFill>
                  <a:schemeClr val="bg1"/>
                </a:solidFill>
              </a:rPr>
              <a:t>layouts after this </a:t>
            </a:r>
            <a:r>
              <a:rPr lang="en-GB" sz="4400" dirty="0">
                <a:solidFill>
                  <a:schemeClr val="bg1"/>
                </a:solidFill>
              </a:rPr>
              <a:t>one,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do not use them. These layouts are not part of our corporate template.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6478E-CC82-DDC4-E285-44F5186FA8EF}"/>
              </a:ext>
            </a:extLst>
          </p:cNvPr>
          <p:cNvSpPr txBox="1"/>
          <p:nvPr userDrawn="1"/>
        </p:nvSpPr>
        <p:spPr>
          <a:xfrm>
            <a:off x="719138" y="2370138"/>
            <a:ext cx="98266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600" b="1" i="1" dirty="0">
                <a:solidFill>
                  <a:schemeClr val="bg1"/>
                </a:solidFill>
              </a:rPr>
              <a:t>Do not 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D99491-12E6-F691-C3B6-1E56D3E5BEA5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8E280-940A-9CA6-05EF-30988A74A821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0B93E5-EC9B-1CC2-0E61-75FEB63B4820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1A1C46-3C4F-8189-EA0E-23635248B2F4}"/>
              </a:ext>
            </a:extLst>
          </p:cNvPr>
          <p:cNvSpPr txBox="1"/>
          <p:nvPr userDrawn="1"/>
        </p:nvSpPr>
        <p:spPr>
          <a:xfrm>
            <a:off x="719138" y="5142277"/>
            <a:ext cx="10752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00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algn="ctr">
              <a:spcAft>
                <a:spcPts val="600"/>
              </a:spcAft>
            </a:pPr>
            <a:r>
              <a:rPr lang="en-GB" sz="2000" dirty="0">
                <a:solidFill>
                  <a:schemeClr val="bg1"/>
                </a:solidFill>
              </a:rPr>
              <a:t>Also notice: Layouts after this might contain potential confidential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47628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0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4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9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theme" Target="../theme/theme3.xml"/><Relationship Id="rId50" Type="http://schemas.openxmlformats.org/officeDocument/2006/relationships/tags" Target="../tags/tag3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tags" Target="../tags/tag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tags" Target="../tags/tag1.xml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3E576-F3A0-4AF2-9C36-7FEB5510DBD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A0E6-4A74-4332-83A0-29068F1C7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9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07F32E-FDBE-2F4F-A789-AE05A8A491D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0FFD2E-F136-E240-9259-59A090A2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2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653DF-2095-1798-1D71-96071517C202}"/>
              </a:ext>
            </a:extLst>
          </p:cNvPr>
          <p:cNvSpPr>
            <a:spLocks noGrp="1"/>
          </p:cNvSpPr>
          <p:nvPr>
            <p:ph type="title"/>
            <p:custDataLst>
              <p:tags r:id="rId48"/>
            </p:custDataLst>
          </p:nvPr>
        </p:nvSpPr>
        <p:spPr>
          <a:xfrm>
            <a:off x="719138" y="720000"/>
            <a:ext cx="10753724" cy="90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3B6BD-6FE3-BE4B-16AE-1D8275ECAA77}"/>
              </a:ext>
            </a:extLst>
          </p:cNvPr>
          <p:cNvSpPr>
            <a:spLocks noGrp="1"/>
          </p:cNvSpPr>
          <p:nvPr>
            <p:ph type="body" idx="1"/>
            <p:custDataLst>
              <p:tags r:id="rId49"/>
            </p:custDataLst>
          </p:nvPr>
        </p:nvSpPr>
        <p:spPr>
          <a:xfrm>
            <a:off x="720000" y="1713599"/>
            <a:ext cx="10752000" cy="44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Nineth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EBF82-8BAB-1E5B-37EF-020818D10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5138" y="6439469"/>
            <a:ext cx="27432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197DF7FC-2311-4E03-AAFE-2DADE0839E10}" type="datetime4">
              <a:rPr lang="en-US" noProof="0" smtClean="0"/>
              <a:t>January 26, 2024</a:t>
            </a:fld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CFEF-8B6A-152F-1EE7-29B8B4C5E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8" y="6439469"/>
            <a:ext cx="396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Footers" descr="{&quot;templafy&quot;:{&quot;id&quot;:&quot;0f93f8be-3028-4178-9f21-1f6d18960cb6&quot;}}">
            <a:extLst>
              <a:ext uri="{FF2B5EF4-FFF2-40B4-BE49-F238E27FC236}">
                <a16:creationId xmlns:a16="http://schemas.microsoft.com/office/drawing/2014/main" id="{C9D8BBB8-64ED-CEAF-3B7D-CCE7CC4C4579}"/>
              </a:ext>
            </a:extLst>
          </p:cNvPr>
          <p:cNvSpPr/>
          <p:nvPr userDrawn="1"/>
        </p:nvSpPr>
        <p:spPr>
          <a:xfrm>
            <a:off x="6096000" y="6439469"/>
            <a:ext cx="53720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r"/>
            <a:r>
              <a:rPr lang="en-GB" sz="800" noProof="0" dirty="0">
                <a:solidFill>
                  <a:schemeClr val="accent1"/>
                </a:solidFill>
              </a:rPr>
              <a:t>Radiology  |  Penn Medicine</a:t>
            </a:r>
          </a:p>
        </p:txBody>
      </p:sp>
      <p:sp>
        <p:nvSpPr>
          <p:cNvPr id="19" name="Guides" hidden="1">
            <a:extLst>
              <a:ext uri="{FF2B5EF4-FFF2-40B4-BE49-F238E27FC236}">
                <a16:creationId xmlns:a16="http://schemas.microsoft.com/office/drawing/2014/main" id="{0D073D88-5C5F-430B-DE0F-D1CD684A6AE8}"/>
              </a:ext>
            </a:extLst>
          </p:cNvPr>
          <p:cNvSpPr/>
          <p:nvPr userDrawn="1">
            <p:custDataLst>
              <p:tags r:id="rId50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1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  <p:sldLayoutId id="2147483718" r:id="rId45"/>
    <p:sldLayoutId id="2147483719" r:id="rId4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5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36800" indent="-136800" algn="l" defTabSz="914400" rtl="0" eaLnBrk="1" latinLnBrk="0" hangingPunct="1">
        <a:lnSpc>
          <a:spcPct val="100000"/>
        </a:lnSpc>
        <a:spcBef>
          <a:spcPts val="400"/>
        </a:spcBef>
        <a:spcAft>
          <a:spcPts val="100"/>
        </a:spcAft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320400" indent="-183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Font typeface="Calibri Light" panose="020F0302020204030204" pitchFamily="34" charset="0"/>
        <a:buChar char="—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504000" indent="-183600" algn="l" defTabSz="914400" rtl="0" eaLnBrk="1" latinLnBrk="0" hangingPunct="1">
        <a:lnSpc>
          <a:spcPct val="100000"/>
        </a:lnSpc>
        <a:spcBef>
          <a:spcPts val="100"/>
        </a:spcBef>
        <a:spcAft>
          <a:spcPts val="300"/>
        </a:spcAft>
        <a:buClr>
          <a:srgbClr val="9EC3E1"/>
        </a:buClr>
        <a:buFont typeface="Courier New" panose="02070309020205020404" pitchFamily="49" charset="0"/>
        <a:buChar char="o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300"/>
        </a:spcAft>
        <a:buFont typeface="Arial" panose="020B0604020202020204" pitchFamily="34" charset="0"/>
        <a:buNone/>
        <a:defRPr sz="1800" b="1" kern="1200" cap="all" spc="200" baseline="0">
          <a:solidFill>
            <a:schemeClr val="accent2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b="1" kern="1200">
          <a:solidFill>
            <a:schemeClr val="accent3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1400" b="1" kern="1200" cap="all" spc="180" baseline="0">
          <a:solidFill>
            <a:schemeClr val="accent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b="1" kern="1200">
          <a:solidFill>
            <a:srgbClr val="990000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1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uncongMa/pNet" TargetMode="External"/><Relationship Id="rId3" Type="http://schemas.openxmlformats.org/officeDocument/2006/relationships/hyperlink" Target="https://github.com/nipreps/fmriprep" TargetMode="External"/><Relationship Id="rId7" Type="http://schemas.openxmlformats.org/officeDocument/2006/relationships/hyperlink" Target="https://github.com/CBICA/DLICV" TargetMode="External"/><Relationship Id="rId12" Type="http://schemas.openxmlformats.org/officeDocument/2006/relationships/hyperlink" Target="https://github.com/CBICA/SOPNMF" TargetMode="External"/><Relationship Id="rId2" Type="http://schemas.openxmlformats.org/officeDocument/2006/relationships/hyperlink" Target="https://github.com/CBICA/NiChart_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BICA/NiChart_DLMUSE" TargetMode="External"/><Relationship Id="rId11" Type="http://schemas.openxmlformats.org/officeDocument/2006/relationships/hyperlink" Target="https://github.com/CBICA/spare_score" TargetMode="External"/><Relationship Id="rId5" Type="http://schemas.openxmlformats.org/officeDocument/2006/relationships/hyperlink" Target="https://github.com/PennLINC/xcpEngine" TargetMode="External"/><Relationship Id="rId10" Type="http://schemas.openxmlformats.org/officeDocument/2006/relationships/hyperlink" Target="https://github.com/Zheng206/ComBatFam_Pipeline" TargetMode="External"/><Relationship Id="rId4" Type="http://schemas.openxmlformats.org/officeDocument/2006/relationships/hyperlink" Target="https://github.com/PennLINC/qsiprep" TargetMode="External"/><Relationship Id="rId9" Type="http://schemas.openxmlformats.org/officeDocument/2006/relationships/hyperlink" Target="https://www.nitrc.org/projects/gig-ic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33.gif"/><Relationship Id="rId5" Type="http://schemas.openxmlformats.org/officeDocument/2006/relationships/image" Target="../media/image32.jpeg"/><Relationship Id="rId4" Type="http://schemas.openxmlformats.org/officeDocument/2006/relationships/hyperlink" Target="https://github.com/YuncongMa/pNe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3419" y="2598377"/>
            <a:ext cx="836158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</a:rPr>
              <a:t>NiChart:   htt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ps://neuroimagingchart.com</a:t>
            </a:r>
            <a:r>
              <a:rPr lang="en-US" sz="3200" dirty="0">
                <a:solidFill>
                  <a:srgbClr val="0070C0"/>
                </a:solidFill>
              </a:rPr>
              <a:t>  </a:t>
            </a:r>
          </a:p>
          <a:p>
            <a:pPr algn="ctr"/>
            <a:r>
              <a:rPr lang="en-US" sz="3200" dirty="0"/>
              <a:t>U24 Grant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2nd Scientific Steering Committee Meeting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January 2024</a:t>
            </a:r>
          </a:p>
        </p:txBody>
      </p:sp>
      <p:pic>
        <p:nvPicPr>
          <p:cNvPr id="4" name="Picture 3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0594C28B-E08E-E1C5-EECF-D50E81127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68" y="433910"/>
            <a:ext cx="2013869" cy="20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93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649" y="1504527"/>
            <a:ext cx="108966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b="1" dirty="0"/>
              <a:t>1.3   Establish sustainability activities (required) and establish any outstanding management, project selection, scale-up, data sharing, and outreach plans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-- Methodology evaluation:  metrics of accuracy depend on the pipelines; many ML models are evaluated on accuracy, AUC, effect size of ML indices; harmonization is evaluated via simulated domain shifts </a:t>
            </a:r>
            <a:r>
              <a:rPr lang="en-US" dirty="0" err="1"/>
              <a:t>etc</a:t>
            </a:r>
            <a:r>
              <a:rPr lang="en-US" dirty="0"/>
              <a:t>;  segmentation is evaluated using DICE scores etc.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--  Estimates of future costs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--  Letters of intent from 11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--  </a:t>
            </a:r>
            <a:r>
              <a:rPr lang="en-US" dirty="0" err="1"/>
              <a:t>Workplan</a:t>
            </a:r>
            <a:r>
              <a:rPr lang="en-US" dirty="0"/>
              <a:t>: The successful set up of the AWS cloud portal has changed our thinking towards web accessible pipelines  (deep learning can ease the cost, due to super rapid inference; full automation)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-- Outreach plan:  Had demos at RSNA and OHBM.  Plan demos at AAIC’24 (multiple), ISBI’24, RSNA’24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-- Governance structure…..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0476B-ED20-1EDC-FFD4-1E5A2C0F8AC4}"/>
              </a:ext>
            </a:extLst>
          </p:cNvPr>
          <p:cNvSpPr txBox="1"/>
          <p:nvPr/>
        </p:nvSpPr>
        <p:spPr>
          <a:xfrm>
            <a:off x="3930592" y="273317"/>
            <a:ext cx="4157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Milestones for Year 1</a:t>
            </a:r>
          </a:p>
        </p:txBody>
      </p:sp>
    </p:spTree>
    <p:extLst>
      <p:ext uri="{BB962C8B-B14F-4D97-AF65-F5344CB8AC3E}">
        <p14:creationId xmlns:p14="http://schemas.microsoft.com/office/powerpoint/2010/main" val="348644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1108" y="422563"/>
            <a:ext cx="6156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Milestones for Year1…..Governance Structure</a:t>
            </a:r>
          </a:p>
        </p:txBody>
      </p:sp>
      <p:pic>
        <p:nvPicPr>
          <p:cNvPr id="3" name="Picture 2" descr="Yong Fan, Ph.D. | CBICA | Perelman School of Medicine at the University of  Pennsylvania">
            <a:extLst>
              <a:ext uri="{FF2B5EF4-FFF2-40B4-BE49-F238E27FC236}">
                <a16:creationId xmlns:a16="http://schemas.microsoft.com/office/drawing/2014/main" id="{7A779EBC-20CF-8552-C6CD-7FD9BA034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" t="8811" r="15310" b="19927"/>
          <a:stretch/>
        </p:blipFill>
        <p:spPr bwMode="auto">
          <a:xfrm>
            <a:off x="591278" y="3346213"/>
            <a:ext cx="937579" cy="115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Αποτέλεσμα εικόνας για haochang shou&quot;">
            <a:extLst>
              <a:ext uri="{FF2B5EF4-FFF2-40B4-BE49-F238E27FC236}">
                <a16:creationId xmlns:a16="http://schemas.microsoft.com/office/drawing/2014/main" id="{F79C309E-76DD-A741-DAD8-1E49E2759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1" t="2254" r="14344" b="42234"/>
          <a:stretch/>
        </p:blipFill>
        <p:spPr bwMode="auto">
          <a:xfrm>
            <a:off x="586572" y="4494929"/>
            <a:ext cx="988885" cy="119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www.med.upenn.edu/sbia/assets/user-content/images/Personnel/Guray.jpg">
            <a:extLst>
              <a:ext uri="{FF2B5EF4-FFF2-40B4-BE49-F238E27FC236}">
                <a16:creationId xmlns:a16="http://schemas.microsoft.com/office/drawing/2014/main" id="{945C87E2-C330-4B1D-6CFB-1A0647A78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5" t="13586" r="11323"/>
          <a:stretch/>
        </p:blipFill>
        <p:spPr bwMode="auto">
          <a:xfrm>
            <a:off x="586573" y="1036314"/>
            <a:ext cx="1009635" cy="112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lya M. Nasrallah, MD, PhD profile | PennMedicine.org">
            <a:extLst>
              <a:ext uri="{FF2B5EF4-FFF2-40B4-BE49-F238E27FC236}">
                <a16:creationId xmlns:a16="http://schemas.microsoft.com/office/drawing/2014/main" id="{BCD59B6B-12DF-214D-8F13-F5C4046CD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2" t="6735" r="10690" b="19191"/>
          <a:stretch/>
        </p:blipFill>
        <p:spPr bwMode="auto">
          <a:xfrm>
            <a:off x="586573" y="5576163"/>
            <a:ext cx="829464" cy="105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odore Satterthwaite">
            <a:extLst>
              <a:ext uri="{FF2B5EF4-FFF2-40B4-BE49-F238E27FC236}">
                <a16:creationId xmlns:a16="http://schemas.microsoft.com/office/drawing/2014/main" id="{F8954A1F-0F90-47CA-6FA3-32C34D576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3126" r="19476" b="30425"/>
          <a:stretch/>
        </p:blipFill>
        <p:spPr bwMode="auto">
          <a:xfrm>
            <a:off x="586573" y="2161082"/>
            <a:ext cx="954476" cy="119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niel Wolf, MD, PhD">
            <a:extLst>
              <a:ext uri="{FF2B5EF4-FFF2-40B4-BE49-F238E27FC236}">
                <a16:creationId xmlns:a16="http://schemas.microsoft.com/office/drawing/2014/main" id="{21F2B768-EA19-5901-970C-AABEB2FDB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" t="10529" r="3553" b="16807"/>
          <a:stretch/>
        </p:blipFill>
        <p:spPr bwMode="auto">
          <a:xfrm>
            <a:off x="1416037" y="5576163"/>
            <a:ext cx="791230" cy="105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aculty photo">
            <a:extLst>
              <a:ext uri="{FF2B5EF4-FFF2-40B4-BE49-F238E27FC236}">
                <a16:creationId xmlns:a16="http://schemas.microsoft.com/office/drawing/2014/main" id="{2E446058-5C99-7D12-8016-11A5522CF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 t="1907" r="23751" b="35874"/>
          <a:stretch/>
        </p:blipFill>
        <p:spPr bwMode="auto">
          <a:xfrm>
            <a:off x="1535951" y="4508448"/>
            <a:ext cx="795553" cy="106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90C0B-F171-2BD2-AB00-323B3E8E569C}"/>
              </a:ext>
            </a:extLst>
          </p:cNvPr>
          <p:cNvSpPr txBox="1"/>
          <p:nvPr/>
        </p:nvSpPr>
        <p:spPr>
          <a:xfrm>
            <a:off x="1716283" y="1354111"/>
            <a:ext cx="726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Guray Erus:  sMRI pipelines, Web portal, NiChart front-end visualization s/w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44C5-9839-96BC-DD16-1108A22A58FE}"/>
              </a:ext>
            </a:extLst>
          </p:cNvPr>
          <p:cNvSpPr txBox="1"/>
          <p:nvPr/>
        </p:nvSpPr>
        <p:spPr>
          <a:xfrm>
            <a:off x="1596208" y="2598323"/>
            <a:ext cx="591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Ted Satterthwaite:  </a:t>
            </a:r>
            <a:r>
              <a:rPr lang="en-US" dirty="0" err="1"/>
              <a:t>rsfMRI</a:t>
            </a:r>
            <a:r>
              <a:rPr lang="en-US" dirty="0"/>
              <a:t> and </a:t>
            </a:r>
            <a:r>
              <a:rPr lang="en-US" dirty="0" err="1"/>
              <a:t>dMRI</a:t>
            </a:r>
            <a:r>
              <a:rPr lang="en-US" dirty="0"/>
              <a:t> pre-processing pipelines</a:t>
            </a:r>
          </a:p>
        </p:txBody>
      </p:sp>
      <p:pic>
        <p:nvPicPr>
          <p:cNvPr id="12" name="Picture 2" descr="Theodore Satterthwaite">
            <a:extLst>
              <a:ext uri="{FF2B5EF4-FFF2-40B4-BE49-F238E27FC236}">
                <a16:creationId xmlns:a16="http://schemas.microsoft.com/office/drawing/2014/main" id="{E9426B5C-D2AD-524F-89C1-15108DB34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3126" r="19476" b="30425"/>
          <a:stretch/>
        </p:blipFill>
        <p:spPr bwMode="auto">
          <a:xfrm>
            <a:off x="2207267" y="5576163"/>
            <a:ext cx="839539" cy="105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523134-9AE9-2B27-DF89-A2DBD33ABD44}"/>
              </a:ext>
            </a:extLst>
          </p:cNvPr>
          <p:cNvSpPr txBox="1"/>
          <p:nvPr/>
        </p:nvSpPr>
        <p:spPr>
          <a:xfrm>
            <a:off x="1778833" y="3842535"/>
            <a:ext cx="348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Yong Fan:  </a:t>
            </a:r>
            <a:r>
              <a:rPr lang="en-US" dirty="0" err="1"/>
              <a:t>rsfMRI</a:t>
            </a:r>
            <a:r>
              <a:rPr lang="en-US" dirty="0"/>
              <a:t> network analyses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9346D-7DF7-F907-14CA-6C0AB478C9C6}"/>
              </a:ext>
            </a:extLst>
          </p:cNvPr>
          <p:cNvSpPr txBox="1"/>
          <p:nvPr/>
        </p:nvSpPr>
        <p:spPr>
          <a:xfrm>
            <a:off x="2524836" y="4909587"/>
            <a:ext cx="601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Haochang Shou and Taki Shinohara:   Statistical Harmonization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F04A96-730E-022B-F6F8-64768765C999}"/>
              </a:ext>
            </a:extLst>
          </p:cNvPr>
          <p:cNvSpPr txBox="1"/>
          <p:nvPr/>
        </p:nvSpPr>
        <p:spPr>
          <a:xfrm>
            <a:off x="3132944" y="5830633"/>
            <a:ext cx="754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Ilya Nasrallah, Dan Wolf and Ted Satterthwaite:  Clinical translation, dissemination and outreach, clinical guidance</a:t>
            </a:r>
          </a:p>
        </p:txBody>
      </p:sp>
    </p:spTree>
    <p:extLst>
      <p:ext uri="{BB962C8B-B14F-4D97-AF65-F5344CB8AC3E}">
        <p14:creationId xmlns:p14="http://schemas.microsoft.com/office/powerpoint/2010/main" val="176178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1109" y="422563"/>
            <a:ext cx="320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Milestones for Year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7922" y="1043519"/>
            <a:ext cx="10134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1.4.</a:t>
            </a:r>
            <a:r>
              <a:rPr lang="en-US" dirty="0"/>
              <a:t>	</a:t>
            </a:r>
            <a:r>
              <a:rPr lang="en-US" b="1" dirty="0"/>
              <a:t>Conduct optimization and standardization activities</a:t>
            </a:r>
          </a:p>
          <a:p>
            <a:endParaRPr lang="en-US" b="1" dirty="0"/>
          </a:p>
          <a:p>
            <a:r>
              <a:rPr lang="en-US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/>
              <a:t>Optimized a deep learning atlas </a:t>
            </a:r>
            <a:r>
              <a:rPr lang="en-US" dirty="0" err="1"/>
              <a:t>parcelation</a:t>
            </a:r>
            <a:r>
              <a:rPr lang="en-US" dirty="0"/>
              <a:t> pipeline, trained on MUSE segmentations along with careful QC and selection;  diversity of studies, acquisition protocols, cohorts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FAST</a:t>
            </a:r>
            <a:r>
              <a:rPr lang="en-US" dirty="0">
                <a:sym typeface="Wingdings" panose="05000000000000000000" pitchFamily="2" charset="2"/>
              </a:rPr>
              <a:t>  </a:t>
            </a:r>
            <a:r>
              <a:rPr lang="en-US" dirty="0" err="1">
                <a:sym typeface="Wingdings" panose="05000000000000000000" pitchFamily="2" charset="2"/>
              </a:rPr>
              <a:t>parcelation</a:t>
            </a:r>
            <a:r>
              <a:rPr lang="en-US" dirty="0">
                <a:sym typeface="Wingdings" panose="05000000000000000000" pitchFamily="2" charset="2"/>
              </a:rPr>
              <a:t> and measurement of ROIs (a few seconds per MRI scan)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sym typeface="Wingdings" panose="05000000000000000000" pitchFamily="2" charset="2"/>
              </a:rPr>
              <a:t>Refined, integrated, and documented individual preprocessing pipelines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sym typeface="Wingdings" panose="05000000000000000000" pitchFamily="2" charset="2"/>
              </a:rPr>
              <a:t>Developed an AWS cloud based portal (accessed via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neuroimaginchart.com/portal</a:t>
            </a:r>
            <a:r>
              <a:rPr lang="en-US" dirty="0">
                <a:sym typeface="Wingdings" panose="05000000000000000000" pitchFamily="2" charset="2"/>
              </a:rPr>
              <a:t>) enabling the uploading of data under personal logins, running some of the back-end pipelines that are fast enough for web-accessibility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sym typeface="Wingdings" panose="05000000000000000000" pitchFamily="2" charset="2"/>
              </a:rPr>
              <a:t>Developed machine learning models for brain age and Alzheimer’s signature (SPARE scores); processed &gt;40,000 </a:t>
            </a:r>
            <a:r>
              <a:rPr lang="en-US" dirty="0" err="1">
                <a:sym typeface="Wingdings" panose="05000000000000000000" pitchFamily="2" charset="2"/>
              </a:rPr>
              <a:t>sMRI</a:t>
            </a:r>
            <a:r>
              <a:rPr lang="en-US" dirty="0">
                <a:sym typeface="Wingdings" panose="05000000000000000000" pitchFamily="2" charset="2"/>
              </a:rPr>
              <a:t> datasets  have calculated volumes of 148 ROIs, lesion volumes, and SPARE scores  normative range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github</a:t>
            </a:r>
            <a:r>
              <a:rPr lang="en-US" dirty="0">
                <a:sym typeface="Wingdings" panose="05000000000000000000" pitchFamily="2" charset="2"/>
              </a:rPr>
              <a:t>-based distribution, as well as documentation of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NiChart_Project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fMRIPrep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QSIPrep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  <a:hlinkClick r:id="rId5"/>
              </a:rPr>
              <a:t>XCP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  <a:hlinkClick r:id="rId6"/>
              </a:rPr>
              <a:t>NiChart_DLMUSE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  <a:hlinkClick r:id="rId7"/>
              </a:rPr>
              <a:t>DLICV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  <a:hlinkClick r:id="rId8"/>
              </a:rPr>
              <a:t>pNet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  <a:hlinkClick r:id="rId9"/>
              </a:rPr>
              <a:t>GIGICA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  <a:hlinkClick r:id="rId10"/>
              </a:rPr>
              <a:t>ComBat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  <a:hlinkClick r:id="rId11"/>
              </a:rPr>
              <a:t>SPARE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ym typeface="Wingdings" panose="05000000000000000000" pitchFamily="2" charset="2"/>
                <a:hlinkClick r:id="rId12"/>
              </a:rPr>
              <a:t>SOPNMF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152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1109" y="422563"/>
            <a:ext cx="320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Milestones for Year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56" y="1110901"/>
            <a:ext cx="60689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	</a:t>
            </a:r>
            <a:r>
              <a:rPr lang="en-US" b="1" dirty="0"/>
              <a:t>Conduct outreach activities including user feedback</a:t>
            </a:r>
            <a:endParaRPr lang="en-US" dirty="0"/>
          </a:p>
          <a:p>
            <a:endParaRPr lang="en-US" dirty="0"/>
          </a:p>
          <a:p>
            <a:r>
              <a:rPr lang="en-US" dirty="0"/>
              <a:t>-- Have developed a web site, including an easy to fill online survey: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neuroimaginchart.com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-- Sent multiple tweets, which have collectively received over 20,000 reads and numerous reactions</a:t>
            </a:r>
          </a:p>
          <a:p>
            <a:endParaRPr lang="en-US" dirty="0"/>
          </a:p>
          <a:p>
            <a:r>
              <a:rPr lang="en-US" dirty="0"/>
              <a:t>-- Have received 37 surveys </a:t>
            </a:r>
          </a:p>
          <a:p>
            <a:endParaRPr lang="en-US" dirty="0"/>
          </a:p>
          <a:p>
            <a:r>
              <a:rPr lang="en-US" dirty="0"/>
              <a:t>-- Have conducted 6 interviews, planned 7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85724-2F68-2E7C-0F1B-2DEC07EC2893}"/>
              </a:ext>
            </a:extLst>
          </p:cNvPr>
          <p:cNvSpPr txBox="1"/>
          <p:nvPr/>
        </p:nvSpPr>
        <p:spPr>
          <a:xfrm>
            <a:off x="241356" y="4476895"/>
            <a:ext cx="6068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Respondents found the concept &amp; usage of NiChart clear.</a:t>
            </a:r>
          </a:p>
          <a:p>
            <a:r>
              <a:rPr lang="en-US" dirty="0"/>
              <a:t>-- Users who tested the application reported a smooth experience and satisfactory results</a:t>
            </a:r>
          </a:p>
          <a:p>
            <a:r>
              <a:rPr lang="en-US" dirty="0"/>
              <a:t>-- High likelihood of recommending the application to colleagues, with scores frequently at or above 8 out of 10.</a:t>
            </a:r>
          </a:p>
          <a:p>
            <a:r>
              <a:rPr lang="en-US" dirty="0"/>
              <a:t>-- Significant portion of users willing to provide detailed feedback.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CBB98-7171-0DAD-6C19-9865CBB5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641" y="1199504"/>
            <a:ext cx="4816444" cy="2962114"/>
          </a:xfrm>
          <a:prstGeom prst="rect">
            <a:avLst/>
          </a:prstGeom>
        </p:spPr>
      </p:pic>
      <p:pic>
        <p:nvPicPr>
          <p:cNvPr id="6" name="Picture 8" descr="Forms response chart. Question title: What are the most important aspects of the projects to you?&#10;&#10;Please rank the following options as they apply to you, with from &quot;Not important&quot; to &quot;Very important&quot;.. Number of responses: .">
            <a:extLst>
              <a:ext uri="{FF2B5EF4-FFF2-40B4-BE49-F238E27FC236}">
                <a16:creationId xmlns:a16="http://schemas.microsoft.com/office/drawing/2014/main" id="{F37CAABF-33B2-3454-5503-D266903A0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5799" r="518" b="5684"/>
          <a:stretch/>
        </p:blipFill>
        <p:spPr bwMode="auto">
          <a:xfrm>
            <a:off x="6539641" y="4299688"/>
            <a:ext cx="5528627" cy="239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45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1109" y="422563"/>
            <a:ext cx="320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Milestones for Year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742" y="1545948"/>
            <a:ext cx="72025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</a:t>
            </a:r>
            <a:r>
              <a:rPr lang="en-US" dirty="0"/>
              <a:t> 	</a:t>
            </a:r>
            <a:r>
              <a:rPr lang="en-US" b="1" dirty="0"/>
              <a:t>Start Distribution of containerized technology via </a:t>
            </a:r>
            <a:r>
              <a:rPr lang="en-US" b="1" dirty="0" err="1"/>
              <a:t>Dockerhub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-- Containerized pipelines are distributed in </a:t>
            </a:r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Dockerhub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-- Specific models for pipelines can be found as downloadable files in packages’ distributions</a:t>
            </a:r>
          </a:p>
          <a:p>
            <a:endParaRPr lang="en-US" dirty="0"/>
          </a:p>
          <a:p>
            <a:r>
              <a:rPr lang="en-US" dirty="0"/>
              <a:t>-- Web portal and </a:t>
            </a:r>
            <a:r>
              <a:rPr lang="en-US" dirty="0" err="1"/>
              <a:t>sMRI</a:t>
            </a:r>
            <a:r>
              <a:rPr lang="en-US" dirty="0"/>
              <a:t> pipeline already accessible under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neuroimaginchart.com/portal</a:t>
            </a:r>
            <a:endParaRPr lang="en-US" dirty="0"/>
          </a:p>
          <a:p>
            <a:endParaRPr lang="en-US" dirty="0"/>
          </a:p>
          <a:p>
            <a:r>
              <a:rPr lang="en-US" dirty="0"/>
              <a:t>-- Registered users: 43</a:t>
            </a:r>
          </a:p>
          <a:p>
            <a:r>
              <a:rPr lang="en-US" dirty="0"/>
              <a:t>-- Active users: 19</a:t>
            </a:r>
          </a:p>
          <a:p>
            <a:r>
              <a:rPr lang="en-US" dirty="0"/>
              <a:t>-- Total submitted jobs: 757</a:t>
            </a:r>
          </a:p>
          <a:p>
            <a:r>
              <a:rPr lang="en-US" dirty="0"/>
              <a:t>-- Total website views: 6,100</a:t>
            </a:r>
          </a:p>
          <a:p>
            <a:r>
              <a:rPr lang="en-US" dirty="0"/>
              <a:t>-- Page interaction: 10,000</a:t>
            </a:r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606299A5-F924-BDE6-4406-A02041C2F14F}"/>
              </a:ext>
            </a:extLst>
          </p:cNvPr>
          <p:cNvPicPr/>
          <p:nvPr/>
        </p:nvPicPr>
        <p:blipFill rotWithShape="1">
          <a:blip r:embed="rId2"/>
          <a:srcRect l="3692" t="4438" r="1228" b="11537"/>
          <a:stretch/>
        </p:blipFill>
        <p:spPr>
          <a:xfrm>
            <a:off x="7505323" y="4229987"/>
            <a:ext cx="4046899" cy="2628013"/>
          </a:xfrm>
          <a:prstGeom prst="rect">
            <a:avLst/>
          </a:prstGeom>
          <a:ln/>
        </p:spPr>
      </p:pic>
      <p:pic>
        <p:nvPicPr>
          <p:cNvPr id="4" name="image3.png">
            <a:extLst>
              <a:ext uri="{FF2B5EF4-FFF2-40B4-BE49-F238E27FC236}">
                <a16:creationId xmlns:a16="http://schemas.microsoft.com/office/drawing/2014/main" id="{C823CB30-B5B2-DFD5-7F46-926B58FBBFF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918355" y="1964601"/>
            <a:ext cx="5220833" cy="274409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27884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5637" y="221672"/>
            <a:ext cx="320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Milestones for Year 2</a:t>
            </a:r>
          </a:p>
        </p:txBody>
      </p:sp>
      <p:sp>
        <p:nvSpPr>
          <p:cNvPr id="3" name="Rectangle 2"/>
          <p:cNvSpPr/>
          <p:nvPr/>
        </p:nvSpPr>
        <p:spPr>
          <a:xfrm>
            <a:off x="485689" y="1074541"/>
            <a:ext cx="964891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2.1	Hold </a:t>
            </a:r>
            <a:r>
              <a:rPr lang="en-US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two Scientific Steering Group (SSG) meetings</a:t>
            </a: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2.2	Software optimization</a:t>
            </a: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-- ”Translation” between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Freesurfer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MUSE values using neural networks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ML models derived from MUSE applied to FS ROIs.   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FEEDBACK?</a:t>
            </a: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--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Additional ML models (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cardiometabolic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risk factors; brain aging trajectories)</a:t>
            </a: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--  Light front-end of NiChart fo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data exploration and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 (Guray; demo)</a:t>
            </a: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-- Process 4,000 </a:t>
            </a:r>
            <a:r>
              <a:rPr lang="en-US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rsfMRI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scans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determine normative range for functional network components</a:t>
            </a: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algn="just">
              <a:buSzPts val="1100"/>
              <a:tabLst>
                <a:tab pos="1543050" algn="l"/>
              </a:tabLs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2.3	</a:t>
            </a:r>
            <a:r>
              <a:rPr lang="en-US" b="1" dirty="0"/>
              <a:t>Conduct outreach activities including user feedback </a:t>
            </a:r>
          </a:p>
          <a:p>
            <a:pPr lvl="1" algn="just">
              <a:buSzPts val="1100"/>
              <a:tabLst>
                <a:tab pos="1543050" algn="l"/>
              </a:tabLst>
            </a:pPr>
            <a:r>
              <a:rPr lang="en-US" b="1" dirty="0"/>
              <a:t>	</a:t>
            </a:r>
            <a:r>
              <a:rPr lang="en-US" b="1" dirty="0">
                <a:solidFill>
                  <a:srgbClr val="FF0000"/>
                </a:solidFill>
              </a:rPr>
              <a:t>FEEDBACK?</a:t>
            </a:r>
            <a:endParaRPr lang="en-US" dirty="0">
              <a:solidFill>
                <a:srgbClr val="FF0000"/>
              </a:solidFill>
            </a:endParaRP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2.4	</a:t>
            </a:r>
            <a:r>
              <a:rPr lang="en-US" b="1" dirty="0"/>
              <a:t>Disseminate technology</a:t>
            </a: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--Installed at 10 collaborating institutions</a:t>
            </a: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--Obtained feedback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 algn="just">
              <a:spcBef>
                <a:spcPts val="0"/>
              </a:spcBef>
              <a:spcAft>
                <a:spcPts val="0"/>
              </a:spcAft>
              <a:buSzPts val="1100"/>
              <a:tabLst>
                <a:tab pos="1543050" algn="l"/>
              </a:tabLs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5438" y="3126818"/>
            <a:ext cx="550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FEEDBACK?  Web/Cloud accessibility vs.  Standalone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1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7"/>
          <a:stretch/>
        </p:blipFill>
        <p:spPr bwMode="auto">
          <a:xfrm>
            <a:off x="1863436" y="978558"/>
            <a:ext cx="8513617" cy="51329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3837" y="-91980"/>
            <a:ext cx="9962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Leadership or Co-leadership in a number of international consortia 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+ Public Datasets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7854" y="6345382"/>
            <a:ext cx="10309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Projected total N &gt; 100,000 scans   +  High diversity of cohorts, diseases, scanners</a:t>
            </a:r>
          </a:p>
        </p:txBody>
      </p:sp>
      <p:sp>
        <p:nvSpPr>
          <p:cNvPr id="5" name="Down Arrow 4"/>
          <p:cNvSpPr/>
          <p:nvPr/>
        </p:nvSpPr>
        <p:spPr>
          <a:xfrm>
            <a:off x="5687291" y="5992091"/>
            <a:ext cx="547974" cy="4294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6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90946"/>
            <a:ext cx="8789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Emphasis on Machine Learning-Derived Imaging Signatures</a:t>
            </a: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"/>
          <a:stretch/>
        </p:blipFill>
        <p:spPr bwMode="auto">
          <a:xfrm>
            <a:off x="209296" y="1122218"/>
            <a:ext cx="2814320" cy="18713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1" descr="Screenshot 2023-03-06 at 2 23 52 P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6" y="4190998"/>
            <a:ext cx="2457511" cy="168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10354" t="5215" b="83279"/>
          <a:stretch/>
        </p:blipFill>
        <p:spPr>
          <a:xfrm>
            <a:off x="3306704" y="1122218"/>
            <a:ext cx="4379349" cy="98367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/>
          <a:srcRect l="62488" t="43540" b="45684"/>
          <a:stretch/>
        </p:blipFill>
        <p:spPr>
          <a:xfrm>
            <a:off x="3306704" y="2116070"/>
            <a:ext cx="1832508" cy="921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9212" y="2031848"/>
            <a:ext cx="240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Schizophrenia Subtypes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5290" y="3117273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Brain</a:t>
            </a:r>
          </a:p>
          <a:p>
            <a:r>
              <a:rPr lang="en-US" i="1" dirty="0"/>
              <a:t>AD&amp;D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3543" y="2575732"/>
            <a:ext cx="2133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JAMA Psychiatry</a:t>
            </a:r>
          </a:p>
          <a:p>
            <a:r>
              <a:rPr lang="en-US" i="1" dirty="0"/>
              <a:t>Molecular Psychiatry</a:t>
            </a:r>
          </a:p>
          <a:p>
            <a:r>
              <a:rPr lang="en-US" i="1" dirty="0"/>
              <a:t>Am. J. Psychiatry</a:t>
            </a:r>
          </a:p>
        </p:txBody>
      </p:sp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16" y="4092115"/>
            <a:ext cx="4979737" cy="18783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965031" y="6194166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PNAS, …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t="5960" r="9640"/>
          <a:stretch/>
        </p:blipFill>
        <p:spPr>
          <a:xfrm>
            <a:off x="9983881" y="1358712"/>
            <a:ext cx="2200562" cy="208114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02966E-73BF-2C36-F23D-2272A615D1B5}"/>
              </a:ext>
            </a:extLst>
          </p:cNvPr>
          <p:cNvGrpSpPr/>
          <p:nvPr/>
        </p:nvGrpSpPr>
        <p:grpSpPr>
          <a:xfrm>
            <a:off x="11043958" y="45419"/>
            <a:ext cx="1092449" cy="1076799"/>
            <a:chOff x="-40270" y="1802153"/>
            <a:chExt cx="3761921" cy="395645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AE487A-40CF-3D2B-1119-3CF18B21C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11" t="4238" r="7393" b="76732"/>
            <a:stretch/>
          </p:blipFill>
          <p:spPr>
            <a:xfrm>
              <a:off x="-40270" y="1802153"/>
              <a:ext cx="3761921" cy="395645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8F2CEDB-6606-3F87-E614-C9815AA51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268" y="1924740"/>
              <a:ext cx="707832" cy="878885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 rot="5400000">
            <a:off x="11463593" y="1076619"/>
            <a:ext cx="334498" cy="271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760527" y="3283527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Nature Communications</a:t>
            </a:r>
          </a:p>
        </p:txBody>
      </p:sp>
      <p:pic>
        <p:nvPicPr>
          <p:cNvPr id="18" name="Picture 17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9" t="9953" r="29531" b="18436"/>
          <a:stretch/>
        </p:blipFill>
        <p:spPr bwMode="auto">
          <a:xfrm>
            <a:off x="9774381" y="4714209"/>
            <a:ext cx="1716647" cy="19312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Down Arrow 16"/>
          <p:cNvSpPr/>
          <p:nvPr/>
        </p:nvSpPr>
        <p:spPr>
          <a:xfrm>
            <a:off x="10709564" y="3716704"/>
            <a:ext cx="382155" cy="7206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8822918">
            <a:off x="8823132" y="3186607"/>
            <a:ext cx="382155" cy="14063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5982845">
            <a:off x="8721388" y="5038584"/>
            <a:ext cx="382155" cy="8475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1016" y="1454410"/>
            <a:ext cx="2113824" cy="179234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735725" y="950920"/>
            <a:ext cx="2355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Imaging Signatures of </a:t>
            </a:r>
            <a:r>
              <a:rPr lang="en-US" sz="1400" dirty="0" err="1"/>
              <a:t>Cardiometabolic</a:t>
            </a:r>
            <a:r>
              <a:rPr lang="en-US" sz="1400" dirty="0"/>
              <a:t> Risk Factors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7022" y="6009500"/>
            <a:ext cx="191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HBM, </a:t>
            </a:r>
            <a:r>
              <a:rPr lang="en-US" i="1" dirty="0" err="1"/>
              <a:t>Neuroimage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2209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8" t="-573" r="1002" b="-5684"/>
          <a:stretch/>
        </p:blipFill>
        <p:spPr bwMode="auto">
          <a:xfrm>
            <a:off x="0" y="270974"/>
            <a:ext cx="11706896" cy="2370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4"/>
          <a:srcRect b="37924"/>
          <a:stretch/>
        </p:blipFill>
        <p:spPr>
          <a:xfrm>
            <a:off x="8937257" y="2603317"/>
            <a:ext cx="3217673" cy="282987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Down Arrow 3"/>
          <p:cNvSpPr/>
          <p:nvPr/>
        </p:nvSpPr>
        <p:spPr>
          <a:xfrm rot="19095441">
            <a:off x="8061189" y="2203764"/>
            <a:ext cx="325024" cy="433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985D81B-8B67-47B3-B3DC-31D9A5732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361" b="4718"/>
          <a:stretch/>
        </p:blipFill>
        <p:spPr>
          <a:xfrm>
            <a:off x="8937256" y="5361409"/>
            <a:ext cx="3111104" cy="141855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Rounded Rectangle 6"/>
          <p:cNvSpPr/>
          <p:nvPr/>
        </p:nvSpPr>
        <p:spPr>
          <a:xfrm>
            <a:off x="2019480" y="3378339"/>
            <a:ext cx="1308595" cy="197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NiChart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024710" y="3425315"/>
            <a:ext cx="2824842" cy="262641"/>
          </a:xfrm>
          <a:prstGeom prst="rightArrow">
            <a:avLst/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009740" y="3861550"/>
            <a:ext cx="2824842" cy="262641"/>
          </a:xfrm>
          <a:prstGeom prst="rightArrow">
            <a:avLst/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09740" y="4425209"/>
            <a:ext cx="2824842" cy="262641"/>
          </a:xfrm>
          <a:prstGeom prst="rightArrow">
            <a:avLst/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009740" y="4872723"/>
            <a:ext cx="2824842" cy="262641"/>
          </a:xfrm>
          <a:prstGeom prst="rightArrow">
            <a:avLst/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458468" y="1984248"/>
            <a:ext cx="329184" cy="16459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787652" y="2279665"/>
            <a:ext cx="1801368" cy="1325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210939" y="1842796"/>
            <a:ext cx="3727579" cy="56450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281" y="3207570"/>
            <a:ext cx="14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sMRI</a:t>
            </a:r>
            <a:r>
              <a:rPr lang="en-US" dirty="0"/>
              <a:t> 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8725" y="3794646"/>
            <a:ext cx="1657111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fMRI and </a:t>
            </a:r>
            <a:r>
              <a:rPr lang="en-US" dirty="0" err="1"/>
              <a:t>dMRI</a:t>
            </a:r>
            <a:r>
              <a:rPr lang="en-US" dirty="0"/>
              <a:t> preprocessing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8725" y="4369634"/>
            <a:ext cx="2056929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fMRI and </a:t>
            </a:r>
            <a:r>
              <a:rPr lang="en-US" dirty="0" err="1"/>
              <a:t>dMRI</a:t>
            </a:r>
            <a:r>
              <a:rPr lang="en-US" dirty="0"/>
              <a:t> Network Extraction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8924" y="4804201"/>
            <a:ext cx="157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Harmonization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1009739" y="5222734"/>
            <a:ext cx="2824842" cy="262641"/>
          </a:xfrm>
          <a:prstGeom prst="rightArrow">
            <a:avLst/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28924" y="5169816"/>
            <a:ext cx="191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Clinical translation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t="11944" r="2760" b="11944"/>
          <a:stretch/>
        </p:blipFill>
        <p:spPr>
          <a:xfrm>
            <a:off x="3963412" y="2580033"/>
            <a:ext cx="4787463" cy="21078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98" y="4686825"/>
            <a:ext cx="4823688" cy="21701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E6B958-1ADF-49E9-C573-A627974BF46C}"/>
              </a:ext>
            </a:extLst>
          </p:cNvPr>
          <p:cNvSpPr txBox="1"/>
          <p:nvPr/>
        </p:nvSpPr>
        <p:spPr>
          <a:xfrm>
            <a:off x="5463612" y="3451765"/>
            <a:ext cx="17761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</a:rPr>
              <a:t>New in NiChart!!</a:t>
            </a:r>
          </a:p>
        </p:txBody>
      </p:sp>
    </p:spTree>
    <p:extLst>
      <p:ext uri="{BB962C8B-B14F-4D97-AF65-F5344CB8AC3E}">
        <p14:creationId xmlns:p14="http://schemas.microsoft.com/office/powerpoint/2010/main" val="417130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FA1CE-820E-7241-969A-93B9CBEF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52" y="264000"/>
            <a:ext cx="11936348" cy="712638"/>
          </a:xfrm>
          <a:ln w="19050"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dMRI and fMRI Processing in </a:t>
            </a:r>
            <a:r>
              <a:rPr lang="en" sz="4800" dirty="0">
                <a:solidFill>
                  <a:prstClr val="black"/>
                </a:solidFill>
                <a:latin typeface="Courier" pitchFamily="2" charset="0"/>
              </a:rPr>
              <a:t>NiChart</a:t>
            </a:r>
            <a:r>
              <a:rPr lang="en-US" dirty="0"/>
              <a:t>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6A7AD4-B026-D94D-B941-511A1C6F9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0634" y="1911122"/>
            <a:ext cx="3831121" cy="289212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490CD9-11DE-174E-89F0-8208D9EEA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352" y="6440964"/>
            <a:ext cx="36481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Ciric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et al.,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Nature Protocols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2018</a:t>
            </a:r>
          </a:p>
        </p:txBody>
      </p:sp>
      <p:pic>
        <p:nvPicPr>
          <p:cNvPr id="13" name="image2.png">
            <a:extLst>
              <a:ext uri="{FF2B5EF4-FFF2-40B4-BE49-F238E27FC236}">
                <a16:creationId xmlns:a16="http://schemas.microsoft.com/office/drawing/2014/main" id="{4F3E8DD1-41B6-1C19-BC03-A946EF0846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1727" y="1924854"/>
            <a:ext cx="3684803" cy="3526152"/>
          </a:xfrm>
          <a:prstGeom prst="rect">
            <a:avLst/>
          </a:prstGeom>
          <a:ln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1005D8-A9ED-C114-48CD-3124CDCF0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61" y="6440964"/>
            <a:ext cx="3857466" cy="44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Cieslak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et al.,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Nature Methods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2021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9" name="Google Shape;341;p51">
            <a:extLst>
              <a:ext uri="{FF2B5EF4-FFF2-40B4-BE49-F238E27FC236}">
                <a16:creationId xmlns:a16="http://schemas.microsoft.com/office/drawing/2014/main" id="{FF6B1AD1-44AB-4541-DA04-9F1CF5A1372B}"/>
              </a:ext>
            </a:extLst>
          </p:cNvPr>
          <p:cNvSpPr txBox="1">
            <a:spLocks/>
          </p:cNvSpPr>
          <p:nvPr/>
        </p:nvSpPr>
        <p:spPr>
          <a:xfrm>
            <a:off x="2041738" y="1111207"/>
            <a:ext cx="2569880" cy="813647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-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j-ea"/>
                <a:cs typeface="+mj-cs"/>
              </a:rPr>
              <a:t>QSIPrep</a:t>
            </a:r>
            <a:r>
              <a:rPr kumimoji="0" lang="en-US" sz="4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endParaRPr kumimoji="0" lang="en-US" sz="4200" b="0" i="0" u="none" strike="noStrike" kern="120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+mj-ea"/>
              <a:cs typeface="+mj-cs"/>
            </a:endParaRPr>
          </a:p>
        </p:txBody>
      </p:sp>
      <p:sp>
        <p:nvSpPr>
          <p:cNvPr id="20" name="Google Shape;341;p51">
            <a:extLst>
              <a:ext uri="{FF2B5EF4-FFF2-40B4-BE49-F238E27FC236}">
                <a16:creationId xmlns:a16="http://schemas.microsoft.com/office/drawing/2014/main" id="{514A2901-7548-41D8-8963-E9CB1B115D11}"/>
              </a:ext>
            </a:extLst>
          </p:cNvPr>
          <p:cNvSpPr txBox="1">
            <a:spLocks/>
          </p:cNvSpPr>
          <p:nvPr/>
        </p:nvSpPr>
        <p:spPr>
          <a:xfrm>
            <a:off x="6675682" y="1103533"/>
            <a:ext cx="2569880" cy="697948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j-ea"/>
                <a:cs typeface="+mj-cs"/>
              </a:rPr>
              <a:t>XCP-D</a:t>
            </a:r>
            <a:r>
              <a:rPr kumimoji="0" lang="en-US" sz="4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endParaRPr kumimoji="0" lang="en-US" sz="4200" b="0" i="0" u="none" strike="noStrike" kern="120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ED11AC-F41D-B92E-8876-272B2CAABB95}"/>
              </a:ext>
            </a:extLst>
          </p:cNvPr>
          <p:cNvSpPr/>
          <p:nvPr/>
        </p:nvSpPr>
        <p:spPr>
          <a:xfrm>
            <a:off x="1917521" y="5501444"/>
            <a:ext cx="2818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&gt;10,000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downloads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26F72-E4EB-B0A8-533D-7B3994BC4E44}"/>
              </a:ext>
            </a:extLst>
          </p:cNvPr>
          <p:cNvSpPr/>
          <p:nvPr/>
        </p:nvSpPr>
        <p:spPr>
          <a:xfrm>
            <a:off x="6437037" y="4912884"/>
            <a:ext cx="2818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&gt;10,000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downloads </a:t>
            </a:r>
          </a:p>
        </p:txBody>
      </p:sp>
      <p:pic>
        <p:nvPicPr>
          <p:cNvPr id="14" name="Picture 13" descr="A person wearing glasses&#10;&#10;Description automatically generated">
            <a:extLst>
              <a:ext uri="{FF2B5EF4-FFF2-40B4-BE49-F238E27FC236}">
                <a16:creationId xmlns:a16="http://schemas.microsoft.com/office/drawing/2014/main" id="{DB619527-0B06-6841-AEBC-A19C784B4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9056" y="2421465"/>
            <a:ext cx="1843871" cy="21337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59275C-421E-1044-8F73-515B6D572BE8}"/>
              </a:ext>
            </a:extLst>
          </p:cNvPr>
          <p:cNvSpPr txBox="1"/>
          <p:nvPr/>
        </p:nvSpPr>
        <p:spPr>
          <a:xfrm>
            <a:off x="9417952" y="4803243"/>
            <a:ext cx="2896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Cieslak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Ph.D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 Scientist</a:t>
            </a:r>
          </a:p>
        </p:txBody>
      </p:sp>
    </p:spTree>
    <p:extLst>
      <p:ext uri="{BB962C8B-B14F-4D97-AF65-F5344CB8AC3E}">
        <p14:creationId xmlns:p14="http://schemas.microsoft.com/office/powerpoint/2010/main" val="275751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07154B5-DD3D-C648-9C7A-15C64AB501A1}"/>
              </a:ext>
            </a:extLst>
          </p:cNvPr>
          <p:cNvSpPr txBox="1">
            <a:spLocks/>
          </p:cNvSpPr>
          <p:nvPr/>
        </p:nvSpPr>
        <p:spPr>
          <a:xfrm>
            <a:off x="569826" y="232940"/>
            <a:ext cx="9463174" cy="61967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spcFirstLastPara="1" vert="horz" wrap="square" lIns="91425" tIns="91425" rIns="91425" bIns="91425" rtlCol="0" anchor="t" anchorCtr="0">
            <a:normAutofit fontScale="97500" lnSpcReduction="10000"/>
          </a:bodyPr>
          <a:lstStyle>
            <a:lvl1pPr lvl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/>
            </a:pPr>
            <a:r>
              <a:rPr kumimoji="0" lang="en" sz="3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j-ea"/>
                <a:cs typeface="+mj-cs"/>
              </a:rPr>
              <a:t>XCP-D</a:t>
            </a:r>
            <a:r>
              <a:rPr kumimoji="0" lang="en" sz="3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for </a:t>
            </a:r>
            <a:r>
              <a:rPr kumimoji="0" lang="en" sz="3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j-ea"/>
                <a:cs typeface="+mj-cs"/>
              </a:rPr>
              <a:t>NiChart</a:t>
            </a:r>
            <a:endParaRPr kumimoji="0" lang="en-US" sz="3600" b="0" i="0" u="none" strike="noStrike" kern="120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62AD-42BD-64E7-3F9A-0A79DF3B0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26" y="1287003"/>
            <a:ext cx="4400380" cy="4863074"/>
          </a:xfrm>
        </p:spPr>
        <p:txBody>
          <a:bodyPr>
            <a:noAutofit/>
          </a:bodyPr>
          <a:lstStyle/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Fully-refactored in </a:t>
            </a:r>
            <a:r>
              <a:rPr lang="en-US" sz="2400" dirty="0" err="1">
                <a:solidFill>
                  <a:schemeClr val="tx1"/>
                </a:solidFill>
              </a:rPr>
              <a:t>Nipype</a:t>
            </a:r>
            <a:endParaRPr lang="en-US" sz="2400" dirty="0">
              <a:solidFill>
                <a:schemeClr val="tx1"/>
              </a:solidFill>
            </a:endParaRPr>
          </a:p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Workflow to ingress minimally preprocessed data from UK Biobank / HCP</a:t>
            </a:r>
          </a:p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Extensive new continuous integration testing on </a:t>
            </a:r>
            <a:r>
              <a:rPr lang="en-US" sz="2400" dirty="0" err="1">
                <a:solidFill>
                  <a:schemeClr val="tx1"/>
                </a:solidFill>
              </a:rPr>
              <a:t>CircleCI</a:t>
            </a:r>
            <a:endParaRPr lang="en-US" sz="2400" dirty="0">
              <a:solidFill>
                <a:schemeClr val="tx1"/>
              </a:solidFill>
            </a:endParaRPr>
          </a:p>
          <a:p>
            <a:pPr marL="628650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~9,000 runs after NiChart release</a:t>
            </a:r>
          </a:p>
          <a:p>
            <a:pPr marL="292608" lvl="1" indent="0">
              <a:lnSpc>
                <a:spcPct val="100000"/>
              </a:lnSpc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921258" lvl="1" indent="-628650">
              <a:lnSpc>
                <a:spcPct val="100000"/>
              </a:lnSpc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571C1-E2AE-8E8E-DB6B-40E8BB8E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265174"/>
            <a:ext cx="1393142" cy="1592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E4B1C4-94D5-9DEF-FDA4-EB1E0471C525}"/>
              </a:ext>
            </a:extLst>
          </p:cNvPr>
          <p:cNvSpPr txBox="1"/>
          <p:nvPr/>
        </p:nvSpPr>
        <p:spPr>
          <a:xfrm>
            <a:off x="510834" y="6299848"/>
            <a:ext cx="5387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Taylor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PhD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Post-doctoral 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E1790-802A-4632-2055-4D6388EFD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717" y="6422958"/>
            <a:ext cx="36888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Mehta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Salo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et al.,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BioRxiv 2023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BCC0941-B661-C9A2-943E-696350D02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6" y="1146875"/>
            <a:ext cx="4743525" cy="500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49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2D22-0F12-6B1A-9422-0A78B340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279551"/>
            <a:ext cx="10753724" cy="561600"/>
          </a:xfrm>
        </p:spPr>
        <p:txBody>
          <a:bodyPr/>
          <a:lstStyle/>
          <a:p>
            <a:pPr algn="l"/>
            <a:r>
              <a:rPr lang="en-US" b="1" i="1" dirty="0" err="1">
                <a:solidFill>
                  <a:srgbClr val="1F2328"/>
                </a:solidFill>
                <a:effectLst/>
                <a:latin typeface="-apple-system"/>
              </a:rPr>
              <a:t>p</a:t>
            </a:r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Net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en-US" sz="2800" b="1" i="0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A toolbox for personalized functional network modeling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43BDF3-A4FC-33BA-6FE4-5BC77BB10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1" y="962718"/>
            <a:ext cx="6644408" cy="43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screenshot of a computer&#10;&#10;Description automatically generated">
            <a:extLst>
              <a:ext uri="{FF2B5EF4-FFF2-40B4-BE49-F238E27FC236}">
                <a16:creationId xmlns:a16="http://schemas.microsoft.com/office/drawing/2014/main" id="{A5B64244-7610-710C-0C0C-CDE9596A5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88" y="1368329"/>
            <a:ext cx="4399073" cy="4526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8178C8-FC22-DE26-8A16-9B96AD5F6C74}"/>
              </a:ext>
            </a:extLst>
          </p:cNvPr>
          <p:cNvSpPr txBox="1"/>
          <p:nvPr/>
        </p:nvSpPr>
        <p:spPr>
          <a:xfrm>
            <a:off x="409732" y="5676276"/>
            <a:ext cx="716030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Integrated software into a package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Created documentation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Added GUI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Add easy to use QC tool to check derived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F1907-4FCE-65AA-81A4-8828CE6A01F3}"/>
              </a:ext>
            </a:extLst>
          </p:cNvPr>
          <p:cNvSpPr txBox="1"/>
          <p:nvPr/>
        </p:nvSpPr>
        <p:spPr>
          <a:xfrm>
            <a:off x="609600" y="5350798"/>
            <a:ext cx="17741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i="1" dirty="0">
                <a:solidFill>
                  <a:schemeClr val="accent1"/>
                </a:solidFill>
                <a:latin typeface="+mj-lt"/>
              </a:rPr>
              <a:t>New in NiChart!!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8346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74336" y="484632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Aims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216" y="1915668"/>
            <a:ext cx="10995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Aim 1a, b, c:  </a:t>
            </a:r>
            <a:r>
              <a:rPr lang="en-US" dirty="0" err="1"/>
              <a:t>sMRI</a:t>
            </a:r>
            <a:r>
              <a:rPr lang="en-US" dirty="0"/>
              <a:t>, </a:t>
            </a:r>
            <a:r>
              <a:rPr lang="en-US" dirty="0" err="1"/>
              <a:t>rsfMRI</a:t>
            </a:r>
            <a:r>
              <a:rPr lang="en-US" dirty="0"/>
              <a:t>, </a:t>
            </a:r>
            <a:r>
              <a:rPr lang="en-US" dirty="0" err="1"/>
              <a:t>dMRI</a:t>
            </a:r>
            <a:r>
              <a:rPr lang="en-US" dirty="0"/>
              <a:t>  preprocessing toolboxes</a:t>
            </a:r>
          </a:p>
          <a:p>
            <a:endParaRPr lang="en-US" dirty="0"/>
          </a:p>
          <a:p>
            <a:r>
              <a:rPr lang="en-US" dirty="0"/>
              <a:t>Aim 2: Harmonization toolbox</a:t>
            </a:r>
          </a:p>
          <a:p>
            <a:endParaRPr lang="en-US" dirty="0"/>
          </a:p>
          <a:p>
            <a:r>
              <a:rPr lang="en-US" dirty="0"/>
              <a:t>Aim 3: Standardize and enrich ML-based imaging signatures and models</a:t>
            </a:r>
          </a:p>
          <a:p>
            <a:endParaRPr lang="en-US" dirty="0"/>
          </a:p>
          <a:p>
            <a:r>
              <a:rPr lang="en-US" dirty="0"/>
              <a:t>Aim 4:  Standalone NiChart software, and web-based implementation of preprocessing pipelines</a:t>
            </a:r>
          </a:p>
          <a:p>
            <a:endParaRPr lang="en-US" dirty="0"/>
          </a:p>
          <a:p>
            <a:r>
              <a:rPr lang="en-US" dirty="0"/>
              <a:t>Aim 5: Dissemination, continuous enrichment, distribution. Training and support via online and in-person sessions. </a:t>
            </a:r>
          </a:p>
        </p:txBody>
      </p:sp>
    </p:spTree>
    <p:extLst>
      <p:ext uri="{BB962C8B-B14F-4D97-AF65-F5344CB8AC3E}">
        <p14:creationId xmlns:p14="http://schemas.microsoft.com/office/powerpoint/2010/main" val="391498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30592" y="273317"/>
            <a:ext cx="4157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Milestones for Year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108" y="1459260"/>
            <a:ext cx="108966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b="1" dirty="0"/>
              <a:t>1.1	Establish steering committee and hold two Scientific Steering Group (SSG) meetings</a:t>
            </a:r>
          </a:p>
          <a:p>
            <a:pPr lvl="1">
              <a:lnSpc>
                <a:spcPct val="150000"/>
              </a:lnSpc>
            </a:pPr>
            <a:endParaRPr lang="en-US" sz="1100" b="1" dirty="0"/>
          </a:p>
          <a:p>
            <a:pPr lvl="1">
              <a:lnSpc>
                <a:spcPct val="150000"/>
              </a:lnSpc>
            </a:pPr>
            <a:endParaRPr lang="en-US" sz="1100" b="1" dirty="0"/>
          </a:p>
          <a:p>
            <a:pPr lvl="1">
              <a:lnSpc>
                <a:spcPct val="150000"/>
              </a:lnSpc>
            </a:pPr>
            <a:r>
              <a:rPr lang="en-US" b="1" dirty="0"/>
              <a:t>1.2</a:t>
            </a:r>
            <a:r>
              <a:rPr lang="en-US" sz="1100" b="1" dirty="0"/>
              <a:t>	</a:t>
            </a:r>
            <a:r>
              <a:rPr lang="en-US" sz="1100" dirty="0"/>
              <a:t> </a:t>
            </a:r>
            <a:r>
              <a:rPr lang="en-US" b="1" dirty="0"/>
              <a:t>Re-allocate and commit effort of existing experienced staff to guarantee that the proposed work in Year 1 will be performed as planned, and identify specific additional recruits that will be necessary for Year 2 onwards.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-- Alex Getka serve as software engineer for the whole project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-- George Aidinis serves as scientific programmer for </a:t>
            </a:r>
            <a:r>
              <a:rPr lang="en-US" dirty="0" err="1"/>
              <a:t>sMRI</a:t>
            </a:r>
            <a:r>
              <a:rPr lang="en-US" dirty="0"/>
              <a:t> work and web portal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-- Matt Cieslak and Taylor Salo serve as scientific programmers for </a:t>
            </a:r>
            <a:r>
              <a:rPr lang="en-US" dirty="0" err="1"/>
              <a:t>rsfMRI</a:t>
            </a:r>
            <a:r>
              <a:rPr lang="en-US" dirty="0"/>
              <a:t> and </a:t>
            </a:r>
            <a:r>
              <a:rPr lang="en-US" dirty="0" err="1"/>
              <a:t>dMRI</a:t>
            </a:r>
            <a:r>
              <a:rPr lang="en-US" dirty="0"/>
              <a:t> pipelines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-- Zheng Ren serves as scientific programmer for harmonization pipelines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-- </a:t>
            </a:r>
            <a:r>
              <a:rPr lang="en-US" dirty="0" err="1"/>
              <a:t>Yucong</a:t>
            </a:r>
            <a:r>
              <a:rPr lang="en-US" dirty="0"/>
              <a:t> Ma and Hongming Li serve as scientific programmers for </a:t>
            </a:r>
            <a:r>
              <a:rPr lang="en-US" dirty="0" err="1"/>
              <a:t>connectomic</a:t>
            </a:r>
            <a:r>
              <a:rPr lang="en-US" dirty="0"/>
              <a:t> network pipelines</a:t>
            </a:r>
          </a:p>
        </p:txBody>
      </p:sp>
    </p:spTree>
    <p:extLst>
      <p:ext uri="{BB962C8B-B14F-4D97-AF65-F5344CB8AC3E}">
        <p14:creationId xmlns:p14="http://schemas.microsoft.com/office/powerpoint/2010/main" val="31439093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ROWS" val="1"/>
  <p:tag name="MASTERTOPMARGIN" val="134.9291"/>
  <p:tag name="GUIDECOLS" val="12"/>
  <p:tag name="GUTTERCOL" val="1 cm"/>
  <p:tag name="GUTTERROW" val="1 cm"/>
  <p:tag name="MASTERLEFTMARGIN" val="56.6929"/>
  <p:tag name="MASTERRIGHTMARGIN" val="56.6929"/>
  <p:tag name="MASTERBOTTOMMARGIN" val="56.692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GUIDECOLS" val="12"/>
  <p:tag name="GUIDEROWS" val="1"/>
  <p:tag name="GUTTERCOL" val="1 cm"/>
  <p:tag name="GUTTERROW" val="1 cm"/>
  <p:tag name="GUIDESAPPLIEDTO" val="2"/>
  <p:tag name="MASTERBOTTOMMARGIN" val="56.69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COLS" val="12"/>
  <p:tag name="GUIDEROWS" val="1"/>
  <p:tag name="GUTTERCOL" val="1 cm"/>
  <p:tag name="GUTTERROW" val="1 cm"/>
  <p:tag name="GUIDESAPPLIEDTO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COLS" val="12"/>
  <p:tag name="GUIDEROWS" val="1"/>
  <p:tag name="GUTTERCOL" val="1 cm"/>
  <p:tag name="GUTTERROW" val="1 cm"/>
  <p:tag name="GUIDESAPPLIEDTO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1_Office Theme">
  <a:themeElements>
    <a:clrScheme name="_Penn Medicines">
      <a:dk1>
        <a:srgbClr val="000000"/>
      </a:dk1>
      <a:lt1>
        <a:srgbClr val="FFFFFF"/>
      </a:lt1>
      <a:dk2>
        <a:srgbClr val="001D5B"/>
      </a:dk2>
      <a:lt2>
        <a:srgbClr val="FFFFFF"/>
      </a:lt2>
      <a:accent1>
        <a:srgbClr val="011F5B"/>
      </a:accent1>
      <a:accent2>
        <a:srgbClr val="085296"/>
      </a:accent2>
      <a:accent3>
        <a:srgbClr val="3C86C3"/>
      </a:accent3>
      <a:accent4>
        <a:srgbClr val="6B6C6E"/>
      </a:accent4>
      <a:accent5>
        <a:srgbClr val="C8CAC9"/>
      </a:accent5>
      <a:accent6>
        <a:srgbClr val="EAEAEA"/>
      </a:accent6>
      <a:hlink>
        <a:srgbClr val="3C86C3"/>
      </a:hlink>
      <a:folHlink>
        <a:srgbClr val="C9CBC9"/>
      </a:folHlink>
    </a:clrScheme>
    <a:fontScheme name="_Penn Medicine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lIns="72000" tIns="36000" rIns="72000" bIns="36000" rtlCol="0" anchor="ctr"/>
      <a:lstStyle>
        <a:defPPr algn="ctr">
          <a:defRPr sz="16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>
            <a:solidFill>
              <a:schemeClr val="accent1"/>
            </a:solidFill>
            <a:latin typeface="+mj-lt"/>
          </a:defRPr>
        </a:defPPr>
      </a:lstStyle>
    </a:txDef>
  </a:objectDefaults>
  <a:extraClrSchemeLst/>
  <a:custClrLst>
    <a:custClr name="RGB( 153, 0, 0)">
      <a:srgbClr val="990000"/>
    </a:custClr>
    <a:custClr name="RGB( 158, 195, 225)">
      <a:srgbClr val="9EC3E1"/>
    </a:custClr>
    <a:custClr name="RGB( 13, 29, 55)">
      <a:srgbClr val="0D1D3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RGB( 184, 204, 63)">
      <a:srgbClr val="B9CC3F"/>
    </a:custClr>
    <a:custClr name="RGB( 56, 155, 171)">
      <a:srgbClr val="389BAB"/>
    </a:custClr>
    <a:custClr name="RGB( 231, 121, 71)">
      <a:srgbClr val="E77947"/>
    </a:custClr>
    <a:custClr name="RGB( 96,66, 118)">
      <a:srgbClr val="604276"/>
    </a:custClr>
    <a:custClr name="RGB( 241, 186, 63)">
      <a:srgbClr val="F1BA3F"/>
    </a:custClr>
    <a:custClr name="RGB( 203, 93, 131)">
      <a:srgbClr val="CB5D83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RGB( 0, 175, 114)">
      <a:srgbClr val="00AF72"/>
    </a:custClr>
    <a:custClr name="RGB( 0, 96, 118)">
      <a:srgbClr val="006076"/>
    </a:custClr>
    <a:custClr name="RGB( 249, 165, 78)">
      <a:srgbClr val="F9A54E"/>
    </a:custClr>
    <a:custClr name="RGB( 63, 21, 84)">
      <a:srgbClr val="3F1554"/>
    </a:custClr>
    <a:custClr name="RGB( 250, 222, 91)">
      <a:srgbClr val="FADE5B"/>
    </a:custClr>
    <a:custClr name="RGB( 160, 53, 112)">
      <a:srgbClr val="A0357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Dynamic Presentation.potx" id="{E5FB424D-E745-434F-9CC1-46CC19E2E9A1}" vid="{34240860-933F-4D63-B27C-16F6D1EF1BF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A7DBD85-2455-9F46-9134-C45F6B87078F}">
  <we:reference id="d2164860-9689-45e3-a1e5-90c76032056e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TemplafySlideTemplateConfiguration><![CDATA[{"slideVersion":1,"isValidatorEnabled":false,"isLocked":false,"elementsMetadata":[],"slideId":"638103577119263867","enableDocumentContentUpdater":false,"version":"2.0"}]]></TemplafySlideTemplateConfiguration>
</file>

<file path=customXml/item2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01688CED-B64F-4F12-A003-6F1C465E9918}">
  <ds:schemaRefs/>
</ds:datastoreItem>
</file>

<file path=customXml/itemProps2.xml><?xml version="1.0" encoding="utf-8"?>
<ds:datastoreItem xmlns:ds="http://schemas.openxmlformats.org/officeDocument/2006/customXml" ds:itemID="{5B9AED20-F3F9-42DF-8D65-CC181FA97A8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1099</Words>
  <Application>Microsoft Macintosh PowerPoint</Application>
  <PresentationFormat>Widescreen</PresentationFormat>
  <Paragraphs>148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Courier</vt:lpstr>
      <vt:lpstr>Courier New</vt:lpstr>
      <vt:lpstr>Tw Cen MT</vt:lpstr>
      <vt:lpstr>Wingdings</vt:lpstr>
      <vt:lpstr>Office Theme</vt:lpstr>
      <vt:lpstr>Retrospect</vt:lpstr>
      <vt:lpstr>1_Office Theme</vt:lpstr>
      <vt:lpstr>PowerPoint Presentation</vt:lpstr>
      <vt:lpstr>PowerPoint Presentation</vt:lpstr>
      <vt:lpstr>PowerPoint Presentation</vt:lpstr>
      <vt:lpstr>PowerPoint Presentation</vt:lpstr>
      <vt:lpstr>dMRI and fMRI Processing in NiChart </vt:lpstr>
      <vt:lpstr>PowerPoint Presentation</vt:lpstr>
      <vt:lpstr>pNet: A toolbox for personalized functional network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Penn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Davatzikos, Christos</dc:creator>
  <cp:lastModifiedBy>Aidinis, George</cp:lastModifiedBy>
  <cp:revision>60</cp:revision>
  <dcterms:created xsi:type="dcterms:W3CDTF">2023-05-22T00:39:48Z</dcterms:created>
  <dcterms:modified xsi:type="dcterms:W3CDTF">2024-01-26T20:45:47Z</dcterms:modified>
</cp:coreProperties>
</file>